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Default Extension="jpg" ContentType="image/jpe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"/>
  </p:notesMasterIdLst>
  <p:handoutMasterIdLst>
    <p:handoutMasterId r:id="rId5"/>
  </p:handoutMasterIdLst>
  <p:sldIdLst>
    <p:sldId id="600" r:id="rId2"/>
    <p:sldId id="577" r:id="rId3"/>
  </p:sldIdLst>
  <p:sldSz cx="9144000" cy="5143500" type="screen16x9"/>
  <p:notesSz cx="7077075" cy="9363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Foundation" id="{5136B412-3F43-E947-80D2-AEF0341CB442}">
          <p14:sldIdLst>
            <p14:sldId id="600"/>
            <p14:sldId id="57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tesh Gohil" initials="" lastIdx="31" clrIdx="0"/>
  <p:cmAuthor id="1" name="Laura Tilto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80"/>
    <a:srgbClr val="AB0810"/>
    <a:srgbClr val="FDBE24"/>
    <a:srgbClr val="FA661C"/>
    <a:srgbClr val="90BDDB"/>
    <a:srgbClr val="335FFA"/>
    <a:srgbClr val="349A97"/>
    <a:srgbClr val="2C92B6"/>
    <a:srgbClr val="489542"/>
    <a:srgbClr val="54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92" autoAdjust="0"/>
    <p:restoredTop sz="86974" autoAdjust="0"/>
  </p:normalViewPr>
  <p:slideViewPr>
    <p:cSldViewPr snapToGrid="0" snapToObjects="1" showGuides="1">
      <p:cViewPr>
        <p:scale>
          <a:sx n="125" d="100"/>
          <a:sy n="125" d="100"/>
        </p:scale>
        <p:origin x="-1416" y="-952"/>
      </p:cViewPr>
      <p:guideLst>
        <p:guide orient="horz" pos="307"/>
        <p:guide orient="horz" pos="3053"/>
        <p:guide pos="2741"/>
        <p:guide pos="2453"/>
        <p:guide pos="5558"/>
        <p:guide pos="39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6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E48B1C-1E6B-744F-8E6C-3836D33BC0D9}" type="datetimeFigureOut">
              <a:rPr lang="en-US"/>
              <a:pPr>
                <a:defRPr/>
              </a:pPr>
              <a:t>7/27/16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A8EAB7-F1BA-274C-91A9-46214A29E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8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637A29-4E7E-A24B-BAB1-D48C888F91E4}" type="datetimeFigureOut">
              <a:rPr lang="en-US"/>
              <a:pPr>
                <a:defRPr/>
              </a:pPr>
              <a:t>7/27/16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7A1FA6-25DE-9E4E-A34D-CF67DE7DB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4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301" y="1347788"/>
            <a:ext cx="8277344" cy="316821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64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Title Goes Here</a:t>
            </a:r>
            <a:endParaRPr lang="en-GB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2806259" y="4736431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algn="ctr"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>
                    <a:alpha val="25000"/>
                  </a:srgbClr>
                </a:solidFill>
                <a:latin typeface="+mn-lt"/>
                <a:ea typeface="+mn-ea"/>
                <a:cs typeface="CiscoSans Thin"/>
              </a:rPr>
              <a:t>© </a:t>
            </a:r>
            <a:r>
              <a:rPr lang="en-US" sz="600" dirty="0" smtClean="0">
                <a:solidFill>
                  <a:srgbClr val="000000">
                    <a:alpha val="25000"/>
                  </a:srgbClr>
                </a:solidFill>
                <a:latin typeface="+mn-lt"/>
                <a:ea typeface="+mn-ea"/>
                <a:cs typeface="CiscoSans Thin"/>
              </a:rPr>
              <a:t>2016  </a:t>
            </a:r>
            <a:r>
              <a:rPr lang="en-US" sz="600" dirty="0">
                <a:solidFill>
                  <a:srgbClr val="000000">
                    <a:alpha val="25000"/>
                  </a:srgbClr>
                </a:solidFill>
                <a:latin typeface="+mn-lt"/>
                <a:ea typeface="+mn-ea"/>
                <a:cs typeface="CiscoSans Thin"/>
              </a:rPr>
              <a:t>Cisco and/or its affiliates. All rights reserved.   Cisco Confidential</a:t>
            </a:r>
          </a:p>
        </p:txBody>
      </p:sp>
      <p:pic>
        <p:nvPicPr>
          <p:cNvPr id="7" name="Picture 2" descr="C:\Users\spius\Pictures\cisco logo blue gradi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75" y="4625773"/>
            <a:ext cx="431312" cy="26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rgbClr val="676767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jpeg"/><Relationship Id="rId11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bstation R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3" y="1"/>
            <a:ext cx="6101079" cy="4592483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198182" y="4559655"/>
            <a:ext cx="5863018" cy="584776"/>
            <a:chOff x="639382" y="4559653"/>
            <a:chExt cx="5863018" cy="584776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639382" y="4564260"/>
              <a:ext cx="5863018" cy="0"/>
            </a:xfrm>
            <a:prstGeom prst="straightConnector1">
              <a:avLst/>
            </a:prstGeom>
            <a:ln w="57150" cmpd="sng">
              <a:solidFill>
                <a:srgbClr val="FF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26393" y="4559653"/>
              <a:ext cx="4149994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Segmentation by use case ( ZONE )</a:t>
              </a:r>
            </a:p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Deep Packet inspection with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IoT</a:t>
              </a:r>
              <a:r>
                <a:rPr lang="en-US" sz="1600" dirty="0" smtClean="0">
                  <a:solidFill>
                    <a:srgbClr val="FF0000"/>
                  </a:solidFill>
                </a:rPr>
                <a:t> Signatures 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>
            <a:off x="7771476" y="375921"/>
            <a:ext cx="0" cy="4188340"/>
          </a:xfrm>
          <a:prstGeom prst="straightConnector1">
            <a:avLst/>
          </a:prstGeom>
          <a:ln w="5715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5717946" y="2072982"/>
            <a:ext cx="4147700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8000"/>
                </a:solidFill>
              </a:rPr>
              <a:t>End to End Security </a:t>
            </a:r>
          </a:p>
          <a:p>
            <a:pPr algn="ctr"/>
            <a:endParaRPr lang="en-US" sz="1600" dirty="0" smtClean="0">
              <a:solidFill>
                <a:srgbClr val="008000"/>
              </a:solidFill>
            </a:endParaRPr>
          </a:p>
          <a:p>
            <a:pPr algn="ctr"/>
            <a:r>
              <a:rPr lang="en-US" sz="1600" dirty="0" smtClean="0">
                <a:solidFill>
                  <a:srgbClr val="008000"/>
                </a:solidFill>
              </a:rPr>
              <a:t>ISE with 802.1x </a:t>
            </a:r>
            <a:r>
              <a:rPr lang="en-US" sz="1600" dirty="0" err="1" smtClean="0">
                <a:solidFill>
                  <a:srgbClr val="008000"/>
                </a:solidFill>
              </a:rPr>
              <a:t>Auth</a:t>
            </a:r>
            <a:r>
              <a:rPr lang="en-US" sz="1600" dirty="0" smtClean="0">
                <a:solidFill>
                  <a:srgbClr val="008000"/>
                </a:solidFill>
              </a:rPr>
              <a:t> &amp; Controls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6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4" b="50542"/>
          <a:stretch/>
        </p:blipFill>
        <p:spPr>
          <a:xfrm>
            <a:off x="2021787" y="1904061"/>
            <a:ext cx="1047106" cy="517003"/>
          </a:xfrm>
          <a:prstGeom prst="roundRect">
            <a:avLst>
              <a:gd name="adj" fmla="val 12752"/>
            </a:avLst>
          </a:prstGeom>
          <a:noFill/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49" name="Rounded Rectangle 48"/>
          <p:cNvSpPr/>
          <p:nvPr/>
        </p:nvSpPr>
        <p:spPr>
          <a:xfrm>
            <a:off x="400812" y="2391454"/>
            <a:ext cx="8342376" cy="1331055"/>
          </a:xfrm>
          <a:prstGeom prst="roundRect">
            <a:avLst>
              <a:gd name="adj" fmla="val 7497"/>
            </a:avLst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2121" tIns="41059" rIns="82121" bIns="410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43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300" dirty="0" smtClean="0">
                <a:solidFill>
                  <a:schemeClr val="accent3">
                    <a:lumMod val="50000"/>
                  </a:schemeClr>
                </a:solidFill>
                <a:ea typeface="+mn-ea"/>
                <a:cs typeface="+mn-cs"/>
              </a:rPr>
              <a:t>Route</a:t>
            </a:r>
            <a:r>
              <a:rPr lang="en-US" sz="2300" dirty="0">
                <a:solidFill>
                  <a:schemeClr val="accent3">
                    <a:lumMod val="50000"/>
                  </a:schemeClr>
                </a:solidFill>
                <a:ea typeface="+mn-ea"/>
                <a:cs typeface="+mn-cs"/>
              </a:rPr>
              <a:t>, Switch, and Compute </a:t>
            </a:r>
            <a:r>
              <a:rPr lang="en-US" sz="2300" dirty="0" smtClean="0">
                <a:solidFill>
                  <a:schemeClr val="accent3">
                    <a:lumMod val="50000"/>
                  </a:schemeClr>
                </a:solidFill>
                <a:ea typeface="+mn-ea"/>
                <a:cs typeface="+mn-cs"/>
              </a:rPr>
              <a:t>Portfolio for </a:t>
            </a:r>
            <a:r>
              <a:rPr lang="en-US" sz="2300" dirty="0" smtClean="0">
                <a:solidFill>
                  <a:schemeClr val="accent3">
                    <a:lumMod val="50000"/>
                  </a:schemeClr>
                </a:solidFill>
                <a:ea typeface="+mn-ea"/>
                <a:cs typeface="+mn-cs"/>
              </a:rPr>
              <a:t>Utilities</a:t>
            </a:r>
            <a:endParaRPr lang="en-US" sz="2300" dirty="0">
              <a:solidFill>
                <a:schemeClr val="accent3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0812" y="956095"/>
            <a:ext cx="2723388" cy="1357789"/>
          </a:xfrm>
          <a:prstGeom prst="roundRect">
            <a:avLst>
              <a:gd name="adj" fmla="val 7215"/>
            </a:avLst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2121" tIns="41059" rIns="82121" bIns="410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43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10306" y="956095"/>
            <a:ext cx="2723388" cy="1357789"/>
          </a:xfrm>
          <a:prstGeom prst="roundRect">
            <a:avLst>
              <a:gd name="adj" fmla="val 6139"/>
            </a:avLst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2121" tIns="41059" rIns="82121" bIns="410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43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19800" y="956095"/>
            <a:ext cx="2723388" cy="1357789"/>
          </a:xfrm>
          <a:prstGeom prst="roundRect">
            <a:avLst>
              <a:gd name="adj" fmla="val 7261"/>
            </a:avLst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2121" tIns="41059" rIns="82121" bIns="410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43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>
            <p:custDataLst>
              <p:tags r:id="rId1"/>
            </p:custDataLst>
          </p:nvPr>
        </p:nvSpPr>
        <p:spPr>
          <a:xfrm>
            <a:off x="715519" y="968112"/>
            <a:ext cx="2093976" cy="307773"/>
          </a:xfrm>
          <a:prstGeom prst="rect">
            <a:avLst/>
          </a:prstGeom>
        </p:spPr>
        <p:txBody>
          <a:bodyPr wrap="square" lIns="91436" tIns="45718" rIns="91436" bIns="45718" anchor="t">
            <a:spAutoFit/>
          </a:bodyPr>
          <a:lstStyle/>
          <a:p>
            <a:pPr algn="ctr"/>
            <a:r>
              <a:rPr lang="en-US" sz="1400" dirty="0">
                <a:solidFill>
                  <a:srgbClr val="343434"/>
                </a:solidFill>
              </a:rPr>
              <a:t>Substation LAN</a:t>
            </a:r>
          </a:p>
        </p:txBody>
      </p:sp>
      <p:sp>
        <p:nvSpPr>
          <p:cNvPr id="25" name="Rectangle 24"/>
          <p:cNvSpPr/>
          <p:nvPr>
            <p:custDataLst>
              <p:tags r:id="rId2"/>
            </p:custDataLst>
          </p:nvPr>
        </p:nvSpPr>
        <p:spPr>
          <a:xfrm>
            <a:off x="3525012" y="968112"/>
            <a:ext cx="2093976" cy="307773"/>
          </a:xfrm>
          <a:prstGeom prst="rect">
            <a:avLst/>
          </a:prstGeom>
        </p:spPr>
        <p:txBody>
          <a:bodyPr wrap="square" lIns="91436" tIns="45718" rIns="91436" bIns="45718" anchor="t">
            <a:spAutoFit/>
          </a:bodyPr>
          <a:lstStyle/>
          <a:p>
            <a:pPr algn="ctr"/>
            <a:r>
              <a:rPr lang="en-US" sz="1400" dirty="0">
                <a:solidFill>
                  <a:srgbClr val="343434"/>
                </a:solidFill>
              </a:rPr>
              <a:t>Substation WAN Edge</a:t>
            </a:r>
          </a:p>
        </p:txBody>
      </p:sp>
      <p:sp>
        <p:nvSpPr>
          <p:cNvPr id="26" name="Rectangle 25"/>
          <p:cNvSpPr/>
          <p:nvPr>
            <p:custDataLst>
              <p:tags r:id="rId3"/>
            </p:custDataLst>
          </p:nvPr>
        </p:nvSpPr>
        <p:spPr>
          <a:xfrm>
            <a:off x="6334506" y="968112"/>
            <a:ext cx="2093976" cy="307773"/>
          </a:xfrm>
          <a:prstGeom prst="rect">
            <a:avLst/>
          </a:prstGeom>
        </p:spPr>
        <p:txBody>
          <a:bodyPr wrap="square" lIns="91436" tIns="45718" rIns="91436" bIns="45718" anchor="t">
            <a:spAutoFit/>
          </a:bodyPr>
          <a:lstStyle/>
          <a:p>
            <a:pPr algn="ctr"/>
            <a:r>
              <a:rPr lang="en-US" sz="1400" dirty="0">
                <a:solidFill>
                  <a:srgbClr val="343434"/>
                </a:solidFill>
              </a:rPr>
              <a:t>Core Network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3"/>
          <a:stretch/>
        </p:blipFill>
        <p:spPr>
          <a:xfrm>
            <a:off x="1585196" y="1440633"/>
            <a:ext cx="1499818" cy="551902"/>
          </a:xfrm>
          <a:prstGeom prst="roundRect">
            <a:avLst>
              <a:gd name="adj" fmla="val 12752"/>
            </a:avLst>
          </a:prstGeom>
          <a:noFill/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1857534" y="1276765"/>
            <a:ext cx="977978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IE-2000U, IE 4000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88" y="1268556"/>
            <a:ext cx="1239670" cy="1045328"/>
          </a:xfrm>
          <a:prstGeom prst="roundRect">
            <a:avLst>
              <a:gd name="adj" fmla="val 12752"/>
            </a:avLst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592" y="1413433"/>
            <a:ext cx="1543811" cy="855323"/>
          </a:xfrm>
          <a:prstGeom prst="roundRect">
            <a:avLst>
              <a:gd name="adj" fmla="val 12752"/>
            </a:avLst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48" name="Rectangle 47"/>
          <p:cNvSpPr/>
          <p:nvPr>
            <p:custDataLst>
              <p:tags r:id="rId4"/>
            </p:custDataLst>
          </p:nvPr>
        </p:nvSpPr>
        <p:spPr>
          <a:xfrm>
            <a:off x="3034858" y="2391455"/>
            <a:ext cx="3074284" cy="307773"/>
          </a:xfrm>
          <a:prstGeom prst="rect">
            <a:avLst/>
          </a:prstGeom>
        </p:spPr>
        <p:txBody>
          <a:bodyPr wrap="square" lIns="91436" tIns="45718" rIns="91436" bIns="45718" anchor="t">
            <a:spAutoFit/>
          </a:bodyPr>
          <a:lstStyle/>
          <a:p>
            <a:pPr algn="ctr"/>
            <a:r>
              <a:rPr lang="en-US" sz="1400" dirty="0">
                <a:solidFill>
                  <a:srgbClr val="343434"/>
                </a:solidFill>
              </a:rPr>
              <a:t>Data Center and Control Center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9" y="2749872"/>
            <a:ext cx="5989230" cy="972638"/>
          </a:xfrm>
          <a:prstGeom prst="roundRect">
            <a:avLst>
              <a:gd name="adj" fmla="val 12752"/>
            </a:avLst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52" name="Rounded Rectangle 51"/>
          <p:cNvSpPr/>
          <p:nvPr/>
        </p:nvSpPr>
        <p:spPr>
          <a:xfrm>
            <a:off x="400812" y="3805865"/>
            <a:ext cx="8342376" cy="775695"/>
          </a:xfrm>
          <a:prstGeom prst="roundRect">
            <a:avLst>
              <a:gd name="adj" fmla="val 14097"/>
            </a:avLst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2121" tIns="41059" rIns="82121" bIns="410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43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3" name="AutoShape 310"/>
          <p:cNvSpPr>
            <a:spLocks noChangeArrowheads="1"/>
          </p:cNvSpPr>
          <p:nvPr/>
        </p:nvSpPr>
        <p:spPr bwMode="auto">
          <a:xfrm>
            <a:off x="6145447" y="4149788"/>
            <a:ext cx="2414562" cy="415055"/>
          </a:xfrm>
          <a:prstGeom prst="roundRect">
            <a:avLst>
              <a:gd name="adj" fmla="val 6271"/>
            </a:avLst>
          </a:prstGeom>
          <a:gradFill flip="none" rotWithShape="1">
            <a:gsLst>
              <a:gs pos="1000">
                <a:schemeClr val="bg1">
                  <a:lumMod val="50000"/>
                  <a:alpha val="20000"/>
                </a:schemeClr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accent1">
                <a:lumMod val="40000"/>
                <a:lumOff val="60000"/>
                <a:alpha val="47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5696" tIns="41037" rIns="45696" bIns="410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398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343434"/>
                </a:solidFill>
                <a:cs typeface="Arial" charset="0"/>
              </a:rPr>
              <a:t>Prime Data Center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86798" y="3805868"/>
            <a:ext cx="1970411" cy="307773"/>
          </a:xfrm>
          <a:prstGeom prst="rect">
            <a:avLst/>
          </a:prstGeom>
          <a:ln>
            <a:noFill/>
          </a:ln>
        </p:spPr>
        <p:txBody>
          <a:bodyPr wrap="square" lIns="91436" tIns="45718" rIns="91436" bIns="45718" rtlCol="0" anchor="ctr">
            <a:spAutoFit/>
          </a:bodyPr>
          <a:lstStyle/>
          <a:p>
            <a:pPr algn="ctr" defTabSz="684438"/>
            <a:r>
              <a:rPr lang="en-US" sz="1400" dirty="0">
                <a:solidFill>
                  <a:srgbClr val="343434"/>
                </a:solidFill>
                <a:latin typeface="+mj-lt"/>
              </a:rPr>
              <a:t>Network Management</a:t>
            </a:r>
          </a:p>
        </p:txBody>
      </p:sp>
      <p:sp>
        <p:nvSpPr>
          <p:cNvPr id="55" name="AutoShape 310"/>
          <p:cNvSpPr>
            <a:spLocks noChangeArrowheads="1"/>
          </p:cNvSpPr>
          <p:nvPr/>
        </p:nvSpPr>
        <p:spPr bwMode="auto">
          <a:xfrm>
            <a:off x="3196920" y="4149788"/>
            <a:ext cx="2811258" cy="415055"/>
          </a:xfrm>
          <a:prstGeom prst="roundRect">
            <a:avLst>
              <a:gd name="adj" fmla="val 6271"/>
            </a:avLst>
          </a:prstGeom>
          <a:gradFill flip="none" rotWithShape="1">
            <a:gsLst>
              <a:gs pos="1000">
                <a:schemeClr val="accent1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accent1">
                <a:lumMod val="40000"/>
                <a:lumOff val="60000"/>
                <a:alpha val="47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5696" tIns="41037" rIns="45696" bIns="410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398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343434"/>
                </a:solidFill>
                <a:cs typeface="Arial" charset="0"/>
              </a:rPr>
              <a:t>Prime Infrastructure</a:t>
            </a:r>
          </a:p>
        </p:txBody>
      </p:sp>
      <p:sp>
        <p:nvSpPr>
          <p:cNvPr id="56" name="AutoShape 310"/>
          <p:cNvSpPr>
            <a:spLocks noChangeArrowheads="1"/>
          </p:cNvSpPr>
          <p:nvPr/>
        </p:nvSpPr>
        <p:spPr bwMode="auto">
          <a:xfrm>
            <a:off x="564989" y="4149788"/>
            <a:ext cx="2414562" cy="415055"/>
          </a:xfrm>
          <a:prstGeom prst="roundRect">
            <a:avLst>
              <a:gd name="adj" fmla="val 6271"/>
            </a:avLst>
          </a:prstGeom>
          <a:gradFill flip="none" rotWithShape="1">
            <a:gsLst>
              <a:gs pos="1000">
                <a:schemeClr val="accent6">
                  <a:alpha val="20000"/>
                </a:schemeClr>
              </a:gs>
              <a:gs pos="100000">
                <a:schemeClr val="accent6"/>
              </a:gs>
            </a:gsLst>
            <a:lin ang="135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  <a:alpha val="47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8276" tIns="41037" rIns="18276" bIns="410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398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343434"/>
                </a:solidFill>
                <a:cs typeface="Arial" charset="0"/>
              </a:rPr>
              <a:t>Prime </a:t>
            </a:r>
            <a:r>
              <a:rPr lang="en-US" sz="1200" dirty="0" smtClean="0">
                <a:solidFill>
                  <a:srgbClr val="343434"/>
                </a:solidFill>
                <a:cs typeface="Arial" charset="0"/>
              </a:rPr>
              <a:t>Carrier / EPN-M</a:t>
            </a:r>
            <a:endParaRPr lang="en-US" sz="1200" dirty="0">
              <a:solidFill>
                <a:srgbClr val="343434"/>
              </a:solidFill>
              <a:cs typeface="Arial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244133" y="1272821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CGR 2010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57086" y="1718968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ASR 903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09592" y="1282462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ASR 903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47045" y="1272821"/>
            <a:ext cx="414529" cy="165329"/>
          </a:xfrm>
          <a:prstGeom prst="rect">
            <a:avLst/>
          </a:prstGeom>
          <a:noFill/>
        </p:spPr>
        <p:txBody>
          <a:bodyPr wrap="square" lIns="0" tIns="28525" rIns="0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ASR 9000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90937" y="1272821"/>
            <a:ext cx="415637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CRS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24906" y="2740794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ASA CX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42314" y="3306693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ISR G2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608220" y="3440668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ASR 1000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88149" y="3639013"/>
            <a:ext cx="872836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Nexus 2000-5000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727936" y="2835583"/>
            <a:ext cx="457200" cy="273051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Nexus 1000V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584955" y="2756910"/>
            <a:ext cx="872836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Nexus 7000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500934" y="2756823"/>
            <a:ext cx="1014488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UCS Blade Servers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81199" y="2757091"/>
            <a:ext cx="1014488" cy="273051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Fabric Interconnect &amp; Extenders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59586" y="3318576"/>
            <a:ext cx="1510522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UCS Rack Servers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4" b="50542"/>
          <a:stretch/>
        </p:blipFill>
        <p:spPr>
          <a:xfrm>
            <a:off x="482951" y="1336794"/>
            <a:ext cx="1047106" cy="517003"/>
          </a:xfrm>
          <a:prstGeom prst="roundRect">
            <a:avLst>
              <a:gd name="adj" fmla="val 12752"/>
            </a:avLst>
          </a:prstGeom>
          <a:noFill/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663645" y="1272821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>
                <a:solidFill>
                  <a:srgbClr val="343434"/>
                </a:solidFill>
                <a:latin typeface="Arial"/>
              </a:rPr>
              <a:t>CGS-2k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3726" y="1896047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 smtClean="0">
                <a:solidFill>
                  <a:srgbClr val="343434"/>
                </a:solidFill>
                <a:latin typeface="Arial"/>
              </a:rPr>
              <a:t>ISA-3000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46912" y="1899354"/>
            <a:ext cx="655741" cy="165329"/>
          </a:xfrm>
          <a:prstGeom prst="rect">
            <a:avLst/>
          </a:prstGeom>
          <a:noFill/>
        </p:spPr>
        <p:txBody>
          <a:bodyPr wrap="square" lIns="57002" tIns="28525" rIns="57002" bIns="28525" rtlCol="0">
            <a:spAutoFit/>
          </a:bodyPr>
          <a:lstStyle/>
          <a:p>
            <a:pPr algn="ctr" defTabSz="813911"/>
            <a:r>
              <a:rPr lang="en-US" sz="700" dirty="0" smtClean="0">
                <a:solidFill>
                  <a:srgbClr val="343434"/>
                </a:solidFill>
                <a:latin typeface="Arial"/>
              </a:rPr>
              <a:t>IE-5000</a:t>
            </a:r>
            <a:endParaRPr lang="en-US" sz="900" dirty="0">
              <a:solidFill>
                <a:srgbClr val="343434"/>
              </a:solidFill>
              <a:latin typeface="Arial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7943" y="1920261"/>
            <a:ext cx="314591" cy="321733"/>
          </a:xfrm>
          <a:prstGeom prst="rect">
            <a:avLst/>
          </a:prstGeom>
        </p:spPr>
      </p:pic>
      <p:pic>
        <p:nvPicPr>
          <p:cNvPr id="4" name="Picture 3" descr="Cisco_Logo_no_TM_River_Blue-RGB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" y="0"/>
            <a:ext cx="1577054" cy="109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2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smK7Xvq0aiym0XpsevU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smK7Xvq0aiym0XpsevU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smK7Xvq0aiym0XpsevU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smK7Xvq0aiym0XpsevUA"/>
</p:tagLst>
</file>

<file path=ppt/theme/theme1.xml><?xml version="1.0" encoding="utf-8"?>
<a:theme xmlns:a="http://schemas.openxmlformats.org/drawingml/2006/main" name="Blue theme 2014 16x9">
  <a:themeElements>
    <a:clrScheme name="Cisco Blue">
      <a:dk1>
        <a:srgbClr val="676767"/>
      </a:dk1>
      <a:lt1>
        <a:srgbClr val="FFFFFF"/>
      </a:lt1>
      <a:dk2>
        <a:srgbClr val="2968AF"/>
      </a:dk2>
      <a:lt2>
        <a:srgbClr val="FFFFFF"/>
      </a:lt2>
      <a:accent1>
        <a:srgbClr val="214794"/>
      </a:accent1>
      <a:accent2>
        <a:srgbClr val="8EBCDC"/>
      </a:accent2>
      <a:accent3>
        <a:srgbClr val="676767"/>
      </a:accent3>
      <a:accent4>
        <a:srgbClr val="57B74E"/>
      </a:accent4>
      <a:accent5>
        <a:srgbClr val="32B2DF"/>
      </a:accent5>
      <a:accent6>
        <a:srgbClr val="0D868E"/>
      </a:accent6>
      <a:hlink>
        <a:srgbClr val="2BA2D7"/>
      </a:hlink>
      <a:folHlink>
        <a:srgbClr val="2968A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8BD4203-9C38-4251-AD2F-718483C65899}"/>
</file>

<file path=customXml/itemProps2.xml><?xml version="1.0" encoding="utf-8"?>
<ds:datastoreItem xmlns:ds="http://schemas.openxmlformats.org/officeDocument/2006/customXml" ds:itemID="{2B62E53A-E15B-48D6-A523-9A933AD1364D}"/>
</file>

<file path=customXml/itemProps3.xml><?xml version="1.0" encoding="utf-8"?>
<ds:datastoreItem xmlns:ds="http://schemas.openxmlformats.org/officeDocument/2006/customXml" ds:itemID="{C14364C7-6CF8-4088-801D-F3CF8841BED5}"/>
</file>

<file path=docProps/app.xml><?xml version="1.0" encoding="utf-8"?>
<Properties xmlns="http://schemas.openxmlformats.org/officeDocument/2006/extended-properties" xmlns:vt="http://schemas.openxmlformats.org/officeDocument/2006/docPropsVTypes">
  <Template>Blue theme 2014 16x9</Template>
  <TotalTime>68526</TotalTime>
  <Words>106</Words>
  <Application>Microsoft Macintosh PowerPoint</Application>
  <PresentationFormat>On-screen Show (16:9)</PresentationFormat>
  <Paragraphs>33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Blue theme 2014 16x9</vt:lpstr>
      <vt:lpstr>PowerPoint Presentation</vt:lpstr>
      <vt:lpstr>Route, Switch, and Compute Portfolio for Utilities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latest and greatest</dc:title>
  <dc:creator>Kirsten Lemmons</dc:creator>
  <cp:lastModifiedBy>Motaz Elshafi</cp:lastModifiedBy>
  <cp:revision>247</cp:revision>
  <cp:lastPrinted>2016-01-05T16:55:54Z</cp:lastPrinted>
  <dcterms:created xsi:type="dcterms:W3CDTF">2014-12-11T18:27:23Z</dcterms:created>
  <dcterms:modified xsi:type="dcterms:W3CDTF">2016-07-27T20:53:57Z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