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787"/>
    <a:srgbClr val="009DDB"/>
    <a:srgbClr val="1B8480"/>
    <a:srgbClr val="1C8581"/>
    <a:srgbClr val="1E8D87"/>
    <a:srgbClr val="008D8A"/>
    <a:srgbClr val="009999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828" y="-4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A1BF3-ACE0-4A5E-A386-B94F1DCF2215}" type="datetimeFigureOut">
              <a:rPr lang="zh-TW" altLang="en-US" smtClean="0"/>
              <a:t>2016/8/15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2FB15-977B-4455-AE96-559EA7189F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3321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A1BF3-ACE0-4A5E-A386-B94F1DCF2215}" type="datetimeFigureOut">
              <a:rPr lang="zh-TW" altLang="en-US" smtClean="0"/>
              <a:t>2016/8/15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2FB15-977B-4455-AE96-559EA7189F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4054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A1BF3-ACE0-4A5E-A386-B94F1DCF2215}" type="datetimeFigureOut">
              <a:rPr lang="zh-TW" altLang="en-US" smtClean="0"/>
              <a:t>2016/8/15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2FB15-977B-4455-AE96-559EA7189F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6171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A1BF3-ACE0-4A5E-A386-B94F1DCF2215}" type="datetimeFigureOut">
              <a:rPr lang="zh-TW" altLang="en-US" smtClean="0"/>
              <a:t>2016/8/15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2FB15-977B-4455-AE96-559EA7189F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3463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A1BF3-ACE0-4A5E-A386-B94F1DCF2215}" type="datetimeFigureOut">
              <a:rPr lang="zh-TW" altLang="en-US" smtClean="0"/>
              <a:t>2016/8/15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2FB15-977B-4455-AE96-559EA7189F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0501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A1BF3-ACE0-4A5E-A386-B94F1DCF2215}" type="datetimeFigureOut">
              <a:rPr lang="zh-TW" altLang="en-US" smtClean="0"/>
              <a:t>2016/8/15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2FB15-977B-4455-AE96-559EA7189F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1992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A1BF3-ACE0-4A5E-A386-B94F1DCF2215}" type="datetimeFigureOut">
              <a:rPr lang="zh-TW" altLang="en-US" smtClean="0"/>
              <a:t>2016/8/15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2FB15-977B-4455-AE96-559EA7189F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01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A1BF3-ACE0-4A5E-A386-B94F1DCF2215}" type="datetimeFigureOut">
              <a:rPr lang="zh-TW" altLang="en-US" smtClean="0"/>
              <a:t>2016/8/15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2FB15-977B-4455-AE96-559EA7189F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353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A1BF3-ACE0-4A5E-A386-B94F1DCF2215}" type="datetimeFigureOut">
              <a:rPr lang="zh-TW" altLang="en-US" smtClean="0"/>
              <a:t>2016/8/15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2FB15-977B-4455-AE96-559EA7189F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2237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A1BF3-ACE0-4A5E-A386-B94F1DCF2215}" type="datetimeFigureOut">
              <a:rPr lang="zh-TW" altLang="en-US" smtClean="0"/>
              <a:t>2016/8/15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2FB15-977B-4455-AE96-559EA7189F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1854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A1BF3-ACE0-4A5E-A386-B94F1DCF2215}" type="datetimeFigureOut">
              <a:rPr lang="zh-TW" altLang="en-US" smtClean="0"/>
              <a:t>2016/8/15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2FB15-977B-4455-AE96-559EA7189F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88758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A1BF3-ACE0-4A5E-A386-B94F1DCF2215}" type="datetimeFigureOut">
              <a:rPr lang="zh-TW" altLang="en-US" smtClean="0"/>
              <a:t>2016/8/15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2FB15-977B-4455-AE96-559EA7189F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2564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://www.moxa.com/Solutions/Substation/Reference.htm" TargetMode="Externa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-26236" y="-35590"/>
            <a:ext cx="3148322" cy="5179089"/>
          </a:xfrm>
          <a:prstGeom prst="rect">
            <a:avLst/>
          </a:prstGeom>
          <a:solidFill>
            <a:srgbClr val="1E8D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292" y="-25612"/>
            <a:ext cx="6891708" cy="5168781"/>
          </a:xfrm>
          <a:prstGeom prst="rect">
            <a:avLst/>
          </a:prstGeom>
        </p:spPr>
      </p:pic>
      <p:sp>
        <p:nvSpPr>
          <p:cNvPr id="5" name="Rectangle 8"/>
          <p:cNvSpPr/>
          <p:nvPr/>
        </p:nvSpPr>
        <p:spPr>
          <a:xfrm>
            <a:off x="524100" y="248388"/>
            <a:ext cx="8096733" cy="425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3400" b="1" dirty="0" smtClean="0">
                <a:solidFill>
                  <a:srgbClr val="FFFFFF"/>
                </a:solidFill>
                <a:effectLst>
                  <a:outerShdw blurRad="762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Malgun Gothic" pitchFamily="34" charset="-127"/>
                <a:cs typeface="Arial"/>
              </a:rPr>
              <a:t>Moxa Smart Grid Technology Portfolio</a:t>
            </a:r>
            <a:endParaRPr kumimoji="0" lang="en-US" altLang="zh-TW" sz="3400" b="1" dirty="0">
              <a:solidFill>
                <a:srgbClr val="FFFFFF"/>
              </a:solidFill>
              <a:effectLst>
                <a:outerShdw blurRad="76200" dist="38100" dir="2700000" algn="tl" rotWithShape="0">
                  <a:srgbClr val="000000">
                    <a:alpha val="40000"/>
                  </a:srgbClr>
                </a:outerShdw>
              </a:effectLst>
              <a:latin typeface="Arial"/>
              <a:ea typeface="Malgun Gothic" pitchFamily="34" charset="-127"/>
              <a:cs typeface="Arial"/>
            </a:endParaRPr>
          </a:p>
        </p:txBody>
      </p:sp>
      <p:grpSp>
        <p:nvGrpSpPr>
          <p:cNvPr id="6" name="群組 7"/>
          <p:cNvGrpSpPr/>
          <p:nvPr/>
        </p:nvGrpSpPr>
        <p:grpSpPr>
          <a:xfrm>
            <a:off x="552181" y="699543"/>
            <a:ext cx="6632137" cy="1440159"/>
            <a:chOff x="567633" y="1083042"/>
            <a:chExt cx="7048013" cy="1530465"/>
          </a:xfrm>
        </p:grpSpPr>
        <p:sp>
          <p:nvSpPr>
            <p:cNvPr id="7" name="矩形 6"/>
            <p:cNvSpPr/>
            <p:nvPr/>
          </p:nvSpPr>
          <p:spPr>
            <a:xfrm>
              <a:off x="3911745" y="1105402"/>
              <a:ext cx="3703901" cy="15081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44000" indent="-111600" defTabSz="45720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</a:pPr>
              <a:endParaRPr kumimoji="0" lang="en-US" altLang="zh-TW" sz="2000" dirty="0" smtClean="0">
                <a:solidFill>
                  <a:srgbClr val="FFFFFF"/>
                </a:solidFill>
                <a:latin typeface="Arial"/>
                <a:ea typeface="微軟正黑體"/>
              </a:endParaRPr>
            </a:p>
            <a:p>
              <a:pPr marL="144000" indent="-111600" defTabSz="45720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</a:pPr>
              <a:r>
                <a:rPr kumimoji="0" lang="en-US" altLang="zh-TW" sz="1200" dirty="0" smtClean="0">
                  <a:solidFill>
                    <a:srgbClr val="FFFFFF"/>
                  </a:solidFill>
                  <a:latin typeface="Arial"/>
                  <a:ea typeface="微軟正黑體"/>
                </a:rPr>
                <a:t>Media Converters</a:t>
              </a:r>
            </a:p>
            <a:p>
              <a:pPr marL="144000" indent="-111600" defTabSz="45720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</a:pPr>
              <a:r>
                <a:rPr kumimoji="0" lang="en-US" altLang="zh-TW" sz="1200" dirty="0" smtClean="0">
                  <a:solidFill>
                    <a:srgbClr val="FFFFFF"/>
                  </a:solidFill>
                  <a:latin typeface="Arial"/>
                  <a:ea typeface="微軟正黑體"/>
                </a:rPr>
                <a:t>Serial Device Servers</a:t>
              </a:r>
            </a:p>
            <a:p>
              <a:pPr marL="144000" indent="-111600" defTabSz="45720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</a:pPr>
              <a:r>
                <a:rPr kumimoji="0" lang="en-US" altLang="zh-TW" sz="1200" dirty="0" smtClean="0">
                  <a:solidFill>
                    <a:srgbClr val="FFFFFF"/>
                  </a:solidFill>
                  <a:latin typeface="Arial"/>
                  <a:ea typeface="微軟正黑體"/>
                </a:rPr>
                <a:t>Embedded Networking</a:t>
              </a:r>
            </a:p>
            <a:p>
              <a:pPr marL="144000" indent="-111600" defTabSz="45720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</a:pPr>
              <a:r>
                <a:rPr kumimoji="0" lang="en-US" altLang="zh-TW" sz="1200" dirty="0" smtClean="0">
                  <a:solidFill>
                    <a:srgbClr val="FFFFFF"/>
                  </a:solidFill>
                  <a:latin typeface="Arial"/>
                  <a:ea typeface="微軟正黑體"/>
                </a:rPr>
                <a:t>Industrial Network Management </a:t>
              </a:r>
              <a:br>
                <a:rPr kumimoji="0" lang="en-US" altLang="zh-TW" sz="1200" dirty="0" smtClean="0">
                  <a:solidFill>
                    <a:srgbClr val="FFFFFF"/>
                  </a:solidFill>
                  <a:latin typeface="Arial"/>
                  <a:ea typeface="微軟正黑體"/>
                </a:rPr>
              </a:br>
              <a:r>
                <a:rPr kumimoji="0" lang="en-US" altLang="zh-TW" sz="1200" dirty="0" smtClean="0">
                  <a:solidFill>
                    <a:srgbClr val="FFFFFF"/>
                  </a:solidFill>
                  <a:latin typeface="Arial"/>
                  <a:ea typeface="微軟正黑體"/>
                </a:rPr>
                <a:t>Software</a:t>
              </a:r>
            </a:p>
            <a:p>
              <a:pPr indent="-111600" defTabSz="45720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</a:pPr>
              <a:endParaRPr kumimoji="0" lang="en-US" altLang="zh-TW" sz="1200" dirty="0" smtClean="0">
                <a:solidFill>
                  <a:srgbClr val="FFFFFF"/>
                </a:solidFill>
                <a:latin typeface="Arial"/>
                <a:ea typeface="微軟正黑體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567633" y="1083042"/>
              <a:ext cx="3789792" cy="13603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zh-TW" sz="2000" b="1" dirty="0" smtClean="0">
                  <a:solidFill>
                    <a:srgbClr val="FA943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微軟正黑體"/>
                </a:rPr>
                <a:t>Industrial Networking</a:t>
              </a:r>
            </a:p>
            <a:p>
              <a:pPr indent="-111600" defTabSz="45720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</a:pPr>
              <a:r>
                <a:rPr kumimoji="0" lang="en-US" altLang="zh-TW" sz="1200" dirty="0" smtClean="0">
                  <a:solidFill>
                    <a:srgbClr val="FFFFFF"/>
                  </a:solidFill>
                  <a:latin typeface="Arial"/>
                  <a:ea typeface="微軟正黑體"/>
                </a:rPr>
                <a:t>Industrial Secure Routers</a:t>
              </a:r>
              <a:endParaRPr kumimoji="0" lang="en-US" altLang="zh-TW" sz="2000" b="1" dirty="0" smtClean="0">
                <a:solidFill>
                  <a:srgbClr val="FFFFFF"/>
                </a:solidFill>
                <a:latin typeface="Arial"/>
                <a:ea typeface="微軟正黑體"/>
              </a:endParaRPr>
            </a:p>
            <a:p>
              <a:pPr indent="-111600" defTabSz="45720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</a:pPr>
              <a:r>
                <a:rPr kumimoji="0" lang="en-US" altLang="zh-TW" sz="1200" dirty="0" smtClean="0">
                  <a:solidFill>
                    <a:srgbClr val="FFFFFF"/>
                  </a:solidFill>
                  <a:latin typeface="Arial"/>
                  <a:ea typeface="微軟正黑體"/>
                </a:rPr>
                <a:t>Industrial Ethernet Switches</a:t>
              </a:r>
            </a:p>
            <a:p>
              <a:pPr indent="-111600" defTabSz="45720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</a:pPr>
              <a:r>
                <a:rPr kumimoji="0" lang="en-US" altLang="zh-TW" sz="1200" dirty="0" smtClean="0">
                  <a:solidFill>
                    <a:srgbClr val="FFFFFF"/>
                  </a:solidFill>
                  <a:latin typeface="Arial"/>
                  <a:ea typeface="微軟正黑體"/>
                </a:rPr>
                <a:t>IEC 61850-3 Ethernet Switches</a:t>
              </a:r>
            </a:p>
            <a:p>
              <a:pPr indent="-111600" defTabSz="45720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</a:pPr>
              <a:r>
                <a:rPr kumimoji="0" lang="en-US" altLang="zh-TW" sz="1200" dirty="0" smtClean="0">
                  <a:solidFill>
                    <a:srgbClr val="FFFFFF"/>
                  </a:solidFill>
                  <a:latin typeface="Arial"/>
                  <a:ea typeface="微軟正黑體"/>
                </a:rPr>
                <a:t>Industrial Wireless LAN </a:t>
              </a:r>
            </a:p>
            <a:p>
              <a:pPr indent="-111600" defTabSz="45720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</a:pPr>
              <a:r>
                <a:rPr kumimoji="0" lang="en-US" altLang="zh-TW" sz="1200" dirty="0" smtClean="0">
                  <a:solidFill>
                    <a:srgbClr val="FFFFFF"/>
                  </a:solidFill>
                  <a:latin typeface="Arial"/>
                  <a:ea typeface="微軟正黑體"/>
                </a:rPr>
                <a:t>Industrial Cellular Routers/Gateways/Modems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552182" y="2172171"/>
            <a:ext cx="3238482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2000" b="1" dirty="0" smtClean="0">
                <a:solidFill>
                  <a:srgbClr val="FA94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微軟正黑體"/>
              </a:rPr>
              <a:t>Industrial Computing</a:t>
            </a:r>
          </a:p>
          <a:p>
            <a:pPr indent="-11160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kumimoji="0" lang="en-US" altLang="zh-TW" sz="1200" dirty="0" smtClean="0">
                <a:solidFill>
                  <a:srgbClr val="FFFFFF"/>
                </a:solidFill>
                <a:latin typeface="Arial"/>
                <a:ea typeface="微軟正黑體"/>
              </a:rPr>
              <a:t>Edge Computers</a:t>
            </a:r>
          </a:p>
          <a:p>
            <a:pPr indent="-111600" defTabSz="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kumimoji="0" lang="en-US" altLang="zh-TW" sz="1200" dirty="0" smtClean="0">
                <a:solidFill>
                  <a:srgbClr val="FFFFFF"/>
                </a:solidFill>
                <a:latin typeface="Arial"/>
                <a:ea typeface="微軟正黑體"/>
              </a:rPr>
              <a:t>Industry-Specific Computers</a:t>
            </a:r>
          </a:p>
          <a:p>
            <a:pPr indent="-111600" defTabSz="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kumimoji="0" lang="en-US" altLang="zh-TW" sz="1200" dirty="0" smtClean="0">
                <a:solidFill>
                  <a:srgbClr val="FFFFFF"/>
                </a:solidFill>
                <a:latin typeface="Arial"/>
                <a:ea typeface="微軟正黑體"/>
              </a:rPr>
              <a:t>Wireless Computers</a:t>
            </a:r>
          </a:p>
          <a:p>
            <a:pPr indent="-111600" defTabSz="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kumimoji="0" lang="en-US" altLang="zh-TW" sz="1200" dirty="0" smtClean="0">
                <a:solidFill>
                  <a:srgbClr val="FFFFFF"/>
                </a:solidFill>
                <a:latin typeface="Arial"/>
                <a:ea typeface="微軟正黑體"/>
              </a:rPr>
              <a:t>Displays and Panel Computers</a:t>
            </a:r>
          </a:p>
        </p:txBody>
      </p:sp>
      <p:sp>
        <p:nvSpPr>
          <p:cNvPr id="10" name="矩形 9"/>
          <p:cNvSpPr/>
          <p:nvPr/>
        </p:nvSpPr>
        <p:spPr>
          <a:xfrm>
            <a:off x="552180" y="3438545"/>
            <a:ext cx="4628531" cy="136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2000" b="1" dirty="0" smtClean="0">
                <a:solidFill>
                  <a:srgbClr val="FA94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微軟正黑體"/>
              </a:rPr>
              <a:t>Remote Automation &amp; Gateways</a:t>
            </a:r>
          </a:p>
          <a:p>
            <a:pPr indent="-11160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kumimoji="0" lang="en-US" altLang="zh-TW" sz="1200" dirty="0" smtClean="0">
                <a:solidFill>
                  <a:srgbClr val="FFFFFF"/>
                </a:solidFill>
                <a:latin typeface="Arial"/>
                <a:ea typeface="微軟正黑體"/>
              </a:rPr>
              <a:t>Modular RTU Controllers</a:t>
            </a:r>
          </a:p>
          <a:p>
            <a:pPr indent="-111600" defTabSz="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kumimoji="0" lang="en-US" altLang="zh-TW" sz="1200" dirty="0" smtClean="0">
                <a:solidFill>
                  <a:srgbClr val="FFFFFF"/>
                </a:solidFill>
                <a:latin typeface="Arial"/>
                <a:ea typeface="微軟正黑體"/>
              </a:rPr>
              <a:t>Micro RTU Controllers</a:t>
            </a:r>
          </a:p>
          <a:p>
            <a:pPr indent="-111600" defTabSz="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kumimoji="0" lang="en-US" altLang="zh-TW" sz="1200" dirty="0" smtClean="0">
                <a:solidFill>
                  <a:srgbClr val="FFFFFF"/>
                </a:solidFill>
                <a:latin typeface="Arial"/>
                <a:ea typeface="微軟正黑體"/>
              </a:rPr>
              <a:t>Ethernet, Serial, and Modular Remote I/O</a:t>
            </a:r>
          </a:p>
          <a:p>
            <a:pPr indent="-111600" defTabSz="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kumimoji="0" lang="en-US" altLang="zh-TW" sz="1200" dirty="0" smtClean="0">
                <a:solidFill>
                  <a:srgbClr val="FFFFFF"/>
                </a:solidFill>
                <a:latin typeface="Arial"/>
                <a:ea typeface="微軟正黑體"/>
              </a:rPr>
              <a:t>Protocol Conversion Gateways</a:t>
            </a:r>
          </a:p>
          <a:p>
            <a:pPr marL="182563" indent="-182563" defTabSz="457200" fontAlgn="auto">
              <a:spcBef>
                <a:spcPts val="0"/>
              </a:spcBef>
              <a:spcAft>
                <a:spcPts val="0"/>
              </a:spcAft>
            </a:pPr>
            <a:endParaRPr kumimoji="0" lang="en-US" altLang="zh-TW" sz="1200" b="1" dirty="0" smtClean="0">
              <a:solidFill>
                <a:srgbClr val="FFFFFF"/>
              </a:solidFill>
              <a:latin typeface="Arial"/>
              <a:ea typeface="微軟正黑體"/>
            </a:endParaRPr>
          </a:p>
        </p:txBody>
      </p:sp>
      <p:cxnSp>
        <p:nvCxnSpPr>
          <p:cNvPr id="11" name="直線接點 10"/>
          <p:cNvCxnSpPr/>
          <p:nvPr/>
        </p:nvCxnSpPr>
        <p:spPr>
          <a:xfrm>
            <a:off x="-15452" y="2139702"/>
            <a:ext cx="3449747" cy="1"/>
          </a:xfrm>
          <a:prstGeom prst="line">
            <a:avLst/>
          </a:prstGeom>
          <a:ln w="31750">
            <a:gradFill flip="none" rotWithShape="1">
              <a:gsLst>
                <a:gs pos="74000">
                  <a:srgbClr val="BFBFBF">
                    <a:alpha val="32000"/>
                  </a:srgbClr>
                </a:gs>
                <a:gs pos="100000">
                  <a:schemeClr val="bg1">
                    <a:lumMod val="75000"/>
                    <a:alpha val="0"/>
                  </a:schemeClr>
                </a:gs>
              </a:gsLst>
              <a:lin ang="0" scaled="0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>
            <a:off x="-15452" y="3435846"/>
            <a:ext cx="4660743" cy="1"/>
          </a:xfrm>
          <a:prstGeom prst="line">
            <a:avLst/>
          </a:prstGeom>
          <a:ln w="31750">
            <a:gradFill flip="none" rotWithShape="1">
              <a:gsLst>
                <a:gs pos="74000">
                  <a:srgbClr val="BFBFBF">
                    <a:alpha val="32000"/>
                  </a:srgbClr>
                </a:gs>
                <a:gs pos="100000">
                  <a:schemeClr val="bg1">
                    <a:lumMod val="75000"/>
                    <a:alpha val="0"/>
                  </a:schemeClr>
                </a:gs>
              </a:gsLst>
              <a:lin ang="0" scaled="0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/>
        </p:nvCxnSpPr>
        <p:spPr>
          <a:xfrm>
            <a:off x="-15452" y="699541"/>
            <a:ext cx="5162669" cy="1"/>
          </a:xfrm>
          <a:prstGeom prst="line">
            <a:avLst/>
          </a:prstGeom>
          <a:ln w="31750">
            <a:gradFill flip="none" rotWithShape="1">
              <a:gsLst>
                <a:gs pos="74000">
                  <a:srgbClr val="BFBFBF">
                    <a:alpha val="32000"/>
                  </a:srgbClr>
                </a:gs>
                <a:gs pos="100000">
                  <a:schemeClr val="bg1">
                    <a:lumMod val="75000"/>
                    <a:alpha val="0"/>
                  </a:schemeClr>
                </a:gs>
              </a:gsLst>
              <a:lin ang="0" scaled="0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圖片 13" descr="底-06-03.psd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52" y="4317657"/>
            <a:ext cx="9159452" cy="82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06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深色底-0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653"/>
            <a:ext cx="9143999" cy="5155153"/>
          </a:xfrm>
          <a:prstGeom prst="rect">
            <a:avLst/>
          </a:prstGeom>
        </p:spPr>
      </p:pic>
      <p:pic>
        <p:nvPicPr>
          <p:cNvPr id="3" name="圖片 2" descr="Intelligent Transportation Systems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92" r="72837"/>
          <a:stretch/>
        </p:blipFill>
        <p:spPr>
          <a:xfrm>
            <a:off x="-1" y="807236"/>
            <a:ext cx="9144000" cy="4336263"/>
          </a:xfrm>
          <a:prstGeom prst="rect">
            <a:avLst/>
          </a:prstGeom>
        </p:spPr>
      </p:pic>
      <p:pic>
        <p:nvPicPr>
          <p:cNvPr id="5" name="Picture 2" descr="Moxa Power Substation Success and Referen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19" y="899354"/>
            <a:ext cx="8263561" cy="368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圓角矩形 5"/>
          <p:cNvSpPr/>
          <p:nvPr/>
        </p:nvSpPr>
        <p:spPr>
          <a:xfrm>
            <a:off x="395536" y="1295126"/>
            <a:ext cx="2596512" cy="2859427"/>
          </a:xfrm>
          <a:prstGeom prst="roundRect">
            <a:avLst>
              <a:gd name="adj" fmla="val 10686"/>
            </a:avLst>
          </a:prstGeom>
          <a:gradFill flip="none" rotWithShape="1">
            <a:gsLst>
              <a:gs pos="0">
                <a:srgbClr val="008787">
                  <a:shade val="30000"/>
                  <a:satMod val="115000"/>
                </a:srgbClr>
              </a:gs>
              <a:gs pos="50000">
                <a:srgbClr val="008787">
                  <a:shade val="67500"/>
                  <a:satMod val="115000"/>
                </a:srgbClr>
              </a:gs>
              <a:gs pos="100000">
                <a:srgbClr val="008787">
                  <a:shade val="100000"/>
                  <a:satMod val="115000"/>
                </a:srgbClr>
              </a:gs>
            </a:gsLst>
            <a:lin ang="16200000" scaled="1"/>
            <a:tileRect/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7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500+</a:t>
            </a:r>
          </a:p>
          <a:p>
            <a:pPr algn="ctr"/>
            <a:endParaRPr lang="en-US" altLang="zh-TW" sz="20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zh-TW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Successful Substation </a:t>
            </a:r>
          </a:p>
          <a:p>
            <a:pPr algn="ctr"/>
            <a:r>
              <a:rPr lang="en-US" altLang="zh-TW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Deployments</a:t>
            </a:r>
            <a:endParaRPr lang="zh-TW" altLang="en-US" sz="2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圓角矩形 6"/>
          <p:cNvSpPr/>
          <p:nvPr/>
        </p:nvSpPr>
        <p:spPr>
          <a:xfrm>
            <a:off x="3283805" y="1293946"/>
            <a:ext cx="2579281" cy="2858512"/>
          </a:xfrm>
          <a:prstGeom prst="roundRect">
            <a:avLst>
              <a:gd name="adj" fmla="val 10686"/>
            </a:avLst>
          </a:prstGeom>
          <a:gradFill flip="none" rotWithShape="1">
            <a:gsLst>
              <a:gs pos="0">
                <a:srgbClr val="008787">
                  <a:shade val="30000"/>
                  <a:satMod val="115000"/>
                </a:srgbClr>
              </a:gs>
              <a:gs pos="50000">
                <a:srgbClr val="008787">
                  <a:shade val="67500"/>
                  <a:satMod val="115000"/>
                </a:srgbClr>
              </a:gs>
              <a:gs pos="100000">
                <a:srgbClr val="008787">
                  <a:shade val="100000"/>
                  <a:satMod val="115000"/>
                </a:srgbClr>
              </a:gs>
            </a:gsLst>
            <a:lin ang="16200000" scaled="1"/>
            <a:tileRect/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</a:t>
            </a:r>
          </a:p>
          <a:p>
            <a:pPr algn="ctr"/>
            <a:r>
              <a:rPr lang="en-US" altLang="zh-TW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Ultra High Voltage </a:t>
            </a:r>
          </a:p>
          <a:p>
            <a:pPr algn="ctr"/>
            <a:r>
              <a:rPr lang="en-US" altLang="zh-TW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</a:p>
          <a:p>
            <a:pPr algn="ctr"/>
            <a:r>
              <a:rPr lang="en-US" altLang="zh-TW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Mid/Low Voltage</a:t>
            </a:r>
          </a:p>
        </p:txBody>
      </p:sp>
      <p:sp>
        <p:nvSpPr>
          <p:cNvPr id="8" name="標題 1"/>
          <p:cNvSpPr txBox="1">
            <a:spLocks/>
          </p:cNvSpPr>
          <p:nvPr/>
        </p:nvSpPr>
        <p:spPr>
          <a:xfrm>
            <a:off x="291234" y="51738"/>
            <a:ext cx="8753614" cy="674885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en-US" altLang="zh-TW" sz="32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Moxa Successful </a:t>
            </a:r>
            <a:r>
              <a:rPr lang="en-US" altLang="zh-TW" sz="3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SAS Deployment Worldwide</a:t>
            </a:r>
            <a:endParaRPr lang="zh-TW" altLang="en-US" sz="32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" y="4352786"/>
            <a:ext cx="6994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solidFill>
                  <a:srgbClr val="009DDB"/>
                </a:solidFill>
                <a:hlinkClick r:id="rId5"/>
              </a:rPr>
              <a:t>http://www.moxa.com/Solutions/Substation/Reference.htm</a:t>
            </a:r>
            <a:endParaRPr lang="en-US" altLang="zh-TW" sz="1400" dirty="0" smtClean="0">
              <a:solidFill>
                <a:srgbClr val="009DDB"/>
              </a:solidFill>
            </a:endParaRPr>
          </a:p>
          <a:p>
            <a:endParaRPr lang="zh-TW" altLang="en-US" sz="1400" dirty="0">
              <a:solidFill>
                <a:srgbClr val="009DDB"/>
              </a:solidFill>
            </a:endParaRPr>
          </a:p>
        </p:txBody>
      </p:sp>
      <p:sp>
        <p:nvSpPr>
          <p:cNvPr id="10" name="圓角矩形 9"/>
          <p:cNvSpPr/>
          <p:nvPr/>
        </p:nvSpPr>
        <p:spPr>
          <a:xfrm>
            <a:off x="6137840" y="1311435"/>
            <a:ext cx="2579281" cy="2858512"/>
          </a:xfrm>
          <a:prstGeom prst="roundRect">
            <a:avLst>
              <a:gd name="adj" fmla="val 10686"/>
            </a:avLst>
          </a:prstGeom>
          <a:gradFill flip="none" rotWithShape="1">
            <a:gsLst>
              <a:gs pos="0">
                <a:srgbClr val="008787">
                  <a:shade val="30000"/>
                  <a:satMod val="115000"/>
                </a:srgbClr>
              </a:gs>
              <a:gs pos="50000">
                <a:srgbClr val="008787">
                  <a:shade val="67500"/>
                  <a:satMod val="115000"/>
                </a:srgbClr>
              </a:gs>
              <a:gs pos="100000">
                <a:srgbClr val="008787">
                  <a:shade val="100000"/>
                  <a:satMod val="115000"/>
                </a:srgbClr>
              </a:gs>
            </a:gsLst>
            <a:lin ang="16200000" scaled="1"/>
            <a:tileRect/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Leading in</a:t>
            </a:r>
          </a:p>
          <a:p>
            <a:pPr algn="ctr"/>
            <a:r>
              <a:rPr lang="en-US" altLang="zh-TW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 Utilities</a:t>
            </a:r>
          </a:p>
          <a:p>
            <a:pPr algn="ctr"/>
            <a:r>
              <a:rPr lang="en-US" altLang="zh-TW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endParaRPr lang="en-US" altLang="zh-TW" sz="2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zh-TW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Enterprises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6318818" y="530237"/>
            <a:ext cx="2825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>
                <a:solidFill>
                  <a:schemeClr val="bg1"/>
                </a:solidFill>
              </a:rPr>
              <a:t>SAS: Substation Automation System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  <p:pic>
        <p:nvPicPr>
          <p:cNvPr id="4" name="圖片 3" descr="底-06-03.psd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5691"/>
            <a:ext cx="9144000" cy="827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310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9CF7B1B3D5B2419279A2E131EB9F8C" ma:contentTypeVersion="0" ma:contentTypeDescription="Create a new document." ma:contentTypeScope="" ma:versionID="1cc519b14bca0dc5b9f85534f4aeb69c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10CD394-964F-48C2-A279-900F7C5992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83B18A89-3081-4FEA-8B25-B389DE0CBB63}">
  <ds:schemaRefs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00487BCC-1182-482D-9324-5B4F8EB3506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97</Words>
  <Application>Microsoft Office PowerPoint</Application>
  <PresentationFormat>如螢幕大小 (16:9)</PresentationFormat>
  <Paragraphs>37</Paragraphs>
  <Slides>2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3" baseType="lpstr">
      <vt:lpstr>Office 佈景主題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Fion Lu (盧俐蓉)</dc:creator>
  <cp:lastModifiedBy>Fion Lu (盧俐蓉)</cp:lastModifiedBy>
  <cp:revision>6</cp:revision>
  <dcterms:created xsi:type="dcterms:W3CDTF">2016-08-15T00:54:59Z</dcterms:created>
  <dcterms:modified xsi:type="dcterms:W3CDTF">2016-08-15T02:12:30Z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0x0101005E9CF7B1B3D5B2419279A2E131EB9F8C</vt:lpwstr>
  </property>
</Properties>
</file>