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9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43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74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79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96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3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8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9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47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79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0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3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47546-2E4C-49F9-9DEF-FA53334D24BB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BA853-303A-4AB6-95E9-95FBA9F0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9" Type="http://schemas.openxmlformats.org/officeDocument/2006/relationships/image" Target="../media/image41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336" y="71536"/>
            <a:ext cx="6029544" cy="159605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1828800"/>
            <a:ext cx="12192000" cy="5029200"/>
          </a:xfrm>
          <a:prstGeom prst="rect">
            <a:avLst/>
          </a:prstGeom>
          <a:solidFill>
            <a:srgbClr val="0149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647950" y="1960245"/>
            <a:ext cx="68961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de-DE" sz="4000" b="1" dirty="0">
                <a:solidFill>
                  <a:schemeClr val="bg1"/>
                </a:solidFill>
                <a:cs typeface="Arial" pitchFamily="34" charset="0"/>
              </a:rPr>
              <a:t>SUBNET Solutions Products Supporting IEC 61850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013" y="4672029"/>
            <a:ext cx="1399212" cy="16096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32621" y="3594811"/>
            <a:ext cx="31379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de-DE" sz="3000" b="1" dirty="0" err="1" smtClean="0">
                <a:solidFill>
                  <a:schemeClr val="bg1"/>
                </a:solidFill>
                <a:cs typeface="Arial" pitchFamily="34" charset="0"/>
              </a:rPr>
              <a:t>SubSTATION</a:t>
            </a:r>
            <a:r>
              <a:rPr lang="en-US" altLang="de-DE" sz="3000" b="1" dirty="0" smtClean="0">
                <a:solidFill>
                  <a:schemeClr val="bg1"/>
                </a:solidFill>
                <a:cs typeface="Arial" pitchFamily="34" charset="0"/>
              </a:rPr>
              <a:t> Server</a:t>
            </a:r>
            <a:endParaRPr lang="en-US" altLang="de-DE" sz="3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01111" y="3544993"/>
            <a:ext cx="31379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de-DE" sz="3000" b="1" dirty="0" err="1" smtClean="0">
                <a:solidFill>
                  <a:schemeClr val="bg1"/>
                </a:solidFill>
                <a:cs typeface="Arial" pitchFamily="34" charset="0"/>
              </a:rPr>
              <a:t>PowerSYSTEM</a:t>
            </a:r>
            <a:r>
              <a:rPr lang="en-US" altLang="de-DE" sz="3000" b="1" dirty="0" smtClean="0">
                <a:solidFill>
                  <a:schemeClr val="bg1"/>
                </a:solidFill>
                <a:cs typeface="Arial" pitchFamily="34" charset="0"/>
              </a:rPr>
              <a:t> Server</a:t>
            </a:r>
            <a:endParaRPr lang="en-US" altLang="de-DE" sz="30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820" y="4672029"/>
            <a:ext cx="1400578" cy="16096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8440667" y="3531971"/>
            <a:ext cx="3377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de-DE" sz="3000" b="1" dirty="0" err="1" smtClean="0">
                <a:solidFill>
                  <a:schemeClr val="bg1"/>
                </a:solidFill>
                <a:cs typeface="Arial" pitchFamily="34" charset="0"/>
              </a:rPr>
              <a:t>SubSTATION</a:t>
            </a:r>
            <a:r>
              <a:rPr lang="en-US" altLang="de-DE" sz="3000" b="1" dirty="0" smtClean="0">
                <a:solidFill>
                  <a:schemeClr val="bg1"/>
                </a:solidFill>
                <a:cs typeface="Arial" pitchFamily="34" charset="0"/>
              </a:rPr>
              <a:t> Explorer HMI</a:t>
            </a:r>
            <a:endParaRPr lang="en-US" altLang="de-DE" sz="30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1" y="4700829"/>
            <a:ext cx="1399212" cy="160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572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336" y="71536"/>
            <a:ext cx="6029544" cy="159605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1828800"/>
            <a:ext cx="12192000" cy="5029200"/>
          </a:xfrm>
          <a:prstGeom prst="rect">
            <a:avLst/>
          </a:prstGeom>
          <a:solidFill>
            <a:srgbClr val="0149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518824" y="1901119"/>
            <a:ext cx="98510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de-DE" sz="2600" b="1" dirty="0">
                <a:solidFill>
                  <a:schemeClr val="bg1"/>
                </a:solidFill>
                <a:cs typeface="Arial" pitchFamily="34" charset="0"/>
              </a:rPr>
              <a:t>61850 Substation HMI and Remote Device Management Solutions: True </a:t>
            </a:r>
            <a:r>
              <a:rPr lang="en-US" altLang="de-DE" sz="2600" b="1" dirty="0" smtClean="0">
                <a:solidFill>
                  <a:schemeClr val="bg1"/>
                </a:solidFill>
                <a:cs typeface="Arial" pitchFamily="34" charset="0"/>
              </a:rPr>
              <a:t>Multi-Vendor Interoperability</a:t>
            </a:r>
            <a:endParaRPr lang="en-US" altLang="de-DE" sz="2600" b="1" dirty="0">
              <a:solidFill>
                <a:schemeClr val="bg1"/>
              </a:solidFill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6836" y="2912676"/>
            <a:ext cx="41318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2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chemeClr val="bg1"/>
                </a:solidFill>
                <a:cs typeface="Arial" pitchFamily="34" charset="0"/>
              </a:rPr>
              <a:t>SubSTATION</a:t>
            </a:r>
            <a:r>
              <a:rPr lang="en-US" altLang="de-DE" sz="2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de-DE" sz="2000" dirty="0">
                <a:solidFill>
                  <a:schemeClr val="bg1"/>
                </a:solidFill>
                <a:cs typeface="Arial" pitchFamily="34" charset="0"/>
              </a:rPr>
              <a:t>Server</a:t>
            </a:r>
          </a:p>
          <a:p>
            <a:pPr lvl="1"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IEC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61850, IEC 101/104, DNP3, </a:t>
            </a: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/>
            </a:r>
            <a:b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</a:b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   and other protocols</a:t>
            </a:r>
            <a:endParaRPr lang="en-US" altLang="de-DE" sz="1600" dirty="0">
              <a:solidFill>
                <a:schemeClr val="bg1"/>
              </a:solidFill>
              <a:cs typeface="Arial" pitchFamily="34" charset="0"/>
            </a:endParaRPr>
          </a:p>
          <a:p>
            <a:pPr lvl="1"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SCD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configuration file import</a:t>
            </a:r>
          </a:p>
          <a:p>
            <a:pPr lvl="1"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Multi-protocol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conversion</a:t>
            </a:r>
          </a:p>
          <a:p>
            <a:pPr lvl="1"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IEC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61131-3 automation</a:t>
            </a:r>
          </a:p>
          <a:p>
            <a:pPr lvl="1"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Secure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remote engineering </a:t>
            </a: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access</a:t>
            </a:r>
            <a:endParaRPr lang="en-US" altLang="de-DE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33166" y="2940987"/>
            <a:ext cx="36709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2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chemeClr val="bg1"/>
                </a:solidFill>
                <a:cs typeface="Arial" pitchFamily="34" charset="0"/>
              </a:rPr>
              <a:t>PowerSYSTEM</a:t>
            </a:r>
            <a:r>
              <a:rPr lang="en-US" altLang="de-DE" sz="2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de-DE" sz="2000" dirty="0">
                <a:solidFill>
                  <a:schemeClr val="bg1"/>
                </a:solidFill>
                <a:cs typeface="Arial" pitchFamily="34" charset="0"/>
              </a:rPr>
              <a:t>Center</a:t>
            </a:r>
          </a:p>
          <a:p>
            <a:pPr lvl="1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Secure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remote access</a:t>
            </a:r>
          </a:p>
          <a:p>
            <a:pPr lvl="1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Password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management</a:t>
            </a:r>
          </a:p>
          <a:p>
            <a:pPr lvl="1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Automated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event file retrieval</a:t>
            </a:r>
          </a:p>
          <a:p>
            <a:pPr lvl="1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Configuration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management</a:t>
            </a:r>
          </a:p>
          <a:p>
            <a:pPr lvl="1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Device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document management</a:t>
            </a:r>
          </a:p>
          <a:p>
            <a:pPr lvl="1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Specifically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multi-vendor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69214" y="2940987"/>
            <a:ext cx="398829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2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chemeClr val="bg1"/>
                </a:solidFill>
                <a:cs typeface="Arial" pitchFamily="34" charset="0"/>
              </a:rPr>
              <a:t>SubSTATION</a:t>
            </a:r>
            <a:r>
              <a:rPr lang="en-US" altLang="de-DE" sz="2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de-DE" sz="2000" dirty="0">
                <a:solidFill>
                  <a:schemeClr val="bg1"/>
                </a:solidFill>
                <a:cs typeface="Arial" pitchFamily="34" charset="0"/>
              </a:rPr>
              <a:t>Explorer HMI</a:t>
            </a:r>
          </a:p>
          <a:p>
            <a:pPr lvl="1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IEC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61850 Substation </a:t>
            </a: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HMI,</a:t>
            </a:r>
            <a:b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</a:b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   and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other </a:t>
            </a: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protocols</a:t>
            </a:r>
            <a:endParaRPr lang="en-US" altLang="de-DE" sz="1600" dirty="0">
              <a:solidFill>
                <a:schemeClr val="bg1"/>
              </a:solidFill>
              <a:cs typeface="Arial" pitchFamily="34" charset="0"/>
            </a:endParaRPr>
          </a:p>
          <a:p>
            <a:pPr lvl="1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Alarm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annunciator, email notifications</a:t>
            </a:r>
          </a:p>
          <a:p>
            <a:pPr lvl="1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n"/>
              <a:defRPr/>
            </a:pPr>
            <a:r>
              <a:rPr lang="en-US" altLang="de-DE" sz="1600" dirty="0" smtClean="0">
                <a:solidFill>
                  <a:schemeClr val="bg1"/>
                </a:solidFill>
                <a:cs typeface="Arial" pitchFamily="34" charset="0"/>
              </a:rPr>
              <a:t> Remote </a:t>
            </a:r>
            <a:r>
              <a:rPr lang="en-US" altLang="de-DE" sz="1600" dirty="0">
                <a:solidFill>
                  <a:schemeClr val="bg1"/>
                </a:solidFill>
                <a:cs typeface="Arial" pitchFamily="34" charset="0"/>
              </a:rPr>
              <a:t>web access</a:t>
            </a:r>
            <a:endParaRPr lang="en-US" altLang="de-DE" sz="2000" dirty="0">
              <a:solidFill>
                <a:schemeClr val="bg1"/>
              </a:solidFill>
              <a:cs typeface="Arial" pitchFamily="34" charset="0"/>
            </a:endParaRPr>
          </a:p>
          <a:p>
            <a:endParaRPr lang="en-US" dirty="0"/>
          </a:p>
        </p:txBody>
      </p:sp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3509450" y="4678745"/>
            <a:ext cx="4900787" cy="2179255"/>
            <a:chOff x="4320540" y="17256093"/>
            <a:chExt cx="21960115" cy="8949367"/>
          </a:xfrm>
        </p:grpSpPr>
        <p:grpSp>
          <p:nvGrpSpPr>
            <p:cNvPr id="22" name="Group 21"/>
            <p:cNvGrpSpPr/>
            <p:nvPr/>
          </p:nvGrpSpPr>
          <p:grpSpPr>
            <a:xfrm>
              <a:off x="4320540" y="17256093"/>
              <a:ext cx="21960115" cy="8949367"/>
              <a:chOff x="10114756" y="12546806"/>
              <a:chExt cx="8574088" cy="3709988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10114756" y="12546806"/>
                <a:ext cx="8574088" cy="3709988"/>
                <a:chOff x="316491" y="1879252"/>
                <a:chExt cx="8574088" cy="3709988"/>
              </a:xfrm>
            </p:grpSpPr>
            <p:pic>
              <p:nvPicPr>
                <p:cNvPr id="27" name="Picture 26" descr="C:\Users\glend\Desktop\ppt for ameen\ppt-for-ug-31.pn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10752" y="1879252"/>
                  <a:ext cx="1517440" cy="32677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27" descr="C:\Users\glend\Desktop\ppt for ameen\ppt-for-ug-31.pn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8348" y="1879252"/>
                  <a:ext cx="1554717" cy="32677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28" descr="x2.pn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3771" y="3745644"/>
                  <a:ext cx="828844" cy="162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29" descr="x2.pn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663927" y="3741605"/>
                  <a:ext cx="828842" cy="162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31" name="Group 30"/>
                <p:cNvGrpSpPr>
                  <a:grpSpLocks/>
                </p:cNvGrpSpPr>
                <p:nvPr/>
              </p:nvGrpSpPr>
              <p:grpSpPr bwMode="auto">
                <a:xfrm>
                  <a:off x="1360393" y="2247122"/>
                  <a:ext cx="6537461" cy="2974660"/>
                  <a:chOff x="304436" y="1214422"/>
                  <a:chExt cx="8468104" cy="3852003"/>
                </a:xfrm>
              </p:grpSpPr>
              <p:pic>
                <p:nvPicPr>
                  <p:cNvPr id="60" name="Picture 59" descr="3.png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4436" y="3060967"/>
                    <a:ext cx="2190750" cy="3619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60" descr="green.png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15140" y="3170296"/>
                    <a:ext cx="2057400" cy="3429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61" descr="orange.png"/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5008" y="3128803"/>
                    <a:ext cx="2857500" cy="18859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62" descr="blue.png"/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5008" y="1384346"/>
                    <a:ext cx="2838450" cy="20764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63" descr="gray.png"/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5008" y="3119925"/>
                    <a:ext cx="2838450" cy="9715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64" descr="red.png"/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5008" y="2384478"/>
                    <a:ext cx="2876550" cy="10858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65" descr="1.png"/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0034" y="1214422"/>
                    <a:ext cx="2800350" cy="22098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66" descr="2.png"/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9101" y="2301576"/>
                    <a:ext cx="2762250" cy="11049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67" descr="4.png"/>
                  <p:cNvPicPr>
                    <a:picLocks noChangeAspect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26" y="3024182"/>
                    <a:ext cx="2762250" cy="11239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68" descr="4.png"/>
                  <p:cNvPicPr>
                    <a:picLocks noChangeAspect="1"/>
                  </p:cNvPicPr>
                  <p:nvPr/>
                </p:nvPicPr>
                <p:blipFill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23877" y="3047126"/>
                    <a:ext cx="2800349" cy="20192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32" name="Picture 31" descr="e.png"/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6254" y="2813501"/>
                  <a:ext cx="477056" cy="7240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2" descr="g.png"/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6254" y="4108082"/>
                  <a:ext cx="444155" cy="6252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" descr="r.png"/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6254" y="3416971"/>
                  <a:ext cx="427705" cy="691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4" descr="s.png"/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6254" y="2085300"/>
                  <a:ext cx="575756" cy="7404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5" descr="w.png"/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5257" y="4780787"/>
                  <a:ext cx="575756" cy="6252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6" descr="sca.png"/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44576" y="4674460"/>
                  <a:ext cx="1188789" cy="9147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38" name="Group 37"/>
                <p:cNvGrpSpPr>
                  <a:grpSpLocks/>
                </p:cNvGrpSpPr>
                <p:nvPr/>
              </p:nvGrpSpPr>
              <p:grpSpPr bwMode="auto">
                <a:xfrm>
                  <a:off x="7408350" y="3532350"/>
                  <a:ext cx="651784" cy="1725755"/>
                  <a:chOff x="7342251" y="2822380"/>
                  <a:chExt cx="611008" cy="1617315"/>
                </a:xfrm>
              </p:grpSpPr>
              <p:pic>
                <p:nvPicPr>
                  <p:cNvPr id="57" name="Picture 56" descr="comp.png"/>
                  <p:cNvPicPr>
                    <a:picLocks noChangeAspect="1"/>
                  </p:cNvPicPr>
                  <p:nvPr/>
                </p:nvPicPr>
                <p:blipFill>
                  <a:blip r:embed="rId2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2251" y="3919689"/>
                    <a:ext cx="611007" cy="5200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57" descr="his.png"/>
                  <p:cNvPicPr>
                    <a:picLocks noChangeAspect="1"/>
                  </p:cNvPicPr>
                  <p:nvPr/>
                </p:nvPicPr>
                <p:blipFill>
                  <a:blip r:embed="rId2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2252" y="3360683"/>
                    <a:ext cx="611007" cy="5590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58" descr="serv.png"/>
                  <p:cNvPicPr>
                    <a:picLocks noChangeAspect="1"/>
                  </p:cNvPicPr>
                  <p:nvPr/>
                </p:nvPicPr>
                <p:blipFill>
                  <a:blip r:embed="rId2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2251" y="2822380"/>
                    <a:ext cx="611007" cy="5460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9" name="Group 38"/>
                <p:cNvGrpSpPr>
                  <a:grpSpLocks/>
                </p:cNvGrpSpPr>
                <p:nvPr/>
              </p:nvGrpSpPr>
              <p:grpSpPr bwMode="auto">
                <a:xfrm>
                  <a:off x="316491" y="2038898"/>
                  <a:ext cx="747370" cy="3496782"/>
                  <a:chOff x="285720" y="1113757"/>
                  <a:chExt cx="914400" cy="4277025"/>
                </a:xfrm>
              </p:grpSpPr>
              <p:pic>
                <p:nvPicPr>
                  <p:cNvPr id="52" name="Picture 51" descr="d1.png"/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5720" y="1113757"/>
                    <a:ext cx="914400" cy="80010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52" descr="d2.png"/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5720" y="2000240"/>
                    <a:ext cx="914400" cy="8001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53" descr="d3.png"/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5720" y="2857496"/>
                    <a:ext cx="914400" cy="8001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54" descr="d4.png"/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5720" y="4590682"/>
                    <a:ext cx="914400" cy="8001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55" descr="d5.png"/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5720" y="3714752"/>
                    <a:ext cx="914400" cy="8001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40" name="Picture 39" descr="c1.png"/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333" y="2774132"/>
                  <a:ext cx="716246" cy="6268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40" descr="c2.png"/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333" y="3480783"/>
                  <a:ext cx="716246" cy="6268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41" descr="c3.png"/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333" y="4188775"/>
                  <a:ext cx="716245" cy="6119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42" descr="c4.png"/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333" y="4892215"/>
                  <a:ext cx="716246" cy="6268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43" descr="c1.png"/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333" y="2082039"/>
                  <a:ext cx="716246" cy="6268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44" descr="lines.png"/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4320" y="3137147"/>
                  <a:ext cx="285800" cy="5213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45" descr="fi.png"/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5967" y="3461290"/>
                  <a:ext cx="764101" cy="533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7" name="TextBox 46"/>
                <p:cNvSpPr txBox="1">
                  <a:spLocks noChangeArrowheads="1"/>
                </p:cNvSpPr>
                <p:nvPr/>
              </p:nvSpPr>
              <p:spPr bwMode="auto">
                <a:xfrm>
                  <a:off x="2818832" y="4646850"/>
                  <a:ext cx="1214349" cy="5239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pPr algn="ctr" eaLnBrk="1" hangingPunct="1"/>
                  <a:r>
                    <a:rPr lang="en-CA" sz="700" b="1" dirty="0">
                      <a:solidFill>
                        <a:schemeClr val="bg1"/>
                      </a:solidFill>
                    </a:rPr>
                    <a:t>STATION</a:t>
                  </a:r>
                </a:p>
                <a:p>
                  <a:pPr algn="ctr" eaLnBrk="1" hangingPunct="1"/>
                  <a:r>
                    <a:rPr lang="en-CA" sz="700" b="1" dirty="0">
                      <a:solidFill>
                        <a:schemeClr val="bg1"/>
                      </a:solidFill>
                    </a:rPr>
                    <a:t>Intelligence</a:t>
                  </a:r>
                </a:p>
              </p:txBody>
            </p:sp>
            <p:pic>
              <p:nvPicPr>
                <p:cNvPr id="48" name="Picture 47" descr="lines.png"/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8444" y="3137147"/>
                  <a:ext cx="285800" cy="5213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48" descr="psys2.png"/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1495" y="3317913"/>
                  <a:ext cx="975318" cy="890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0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5247530" y="4646850"/>
                  <a:ext cx="1214349" cy="5239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pPr algn="ctr" eaLnBrk="1" hangingPunct="1"/>
                  <a:r>
                    <a:rPr lang="en-CA" sz="700" b="1" dirty="0">
                      <a:solidFill>
                        <a:schemeClr val="bg1"/>
                      </a:solidFill>
                    </a:rPr>
                    <a:t>SYSTEM</a:t>
                  </a:r>
                </a:p>
                <a:p>
                  <a:pPr algn="ctr" eaLnBrk="1" hangingPunct="1"/>
                  <a:r>
                    <a:rPr lang="en-CA" sz="700" b="1" dirty="0">
                      <a:solidFill>
                        <a:schemeClr val="bg1"/>
                      </a:solidFill>
                    </a:rPr>
                    <a:t>Intelligence</a:t>
                  </a:r>
                </a:p>
              </p:txBody>
            </p:sp>
            <p:pic>
              <p:nvPicPr>
                <p:cNvPr id="51" name="Picture 50" descr="sub1.png"/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4241" y="3299243"/>
                  <a:ext cx="992430" cy="89002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6" name="Picture 25" descr="exp.png"/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67236" y="13170808"/>
                <a:ext cx="902968" cy="1010395"/>
              </a:xfrm>
              <a:prstGeom prst="rect">
                <a:avLst/>
              </a:prstGeom>
              <a:noFill/>
              <a:ln>
                <a:noFill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3569">
              <a:off x="22627871" y="17607074"/>
              <a:ext cx="874074" cy="1612728"/>
            </a:xfrm>
            <a:prstGeom prst="rect">
              <a:avLst/>
            </a:prstGeom>
          </p:spPr>
        </p:pic>
        <p:pic>
          <p:nvPicPr>
            <p:cNvPr id="24" name="Picture 23" descr="lap.png"/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57860" y="19492190"/>
              <a:ext cx="1410428" cy="159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40743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D4A5A2-2408-4436-84B9-A479AA49B5FB}"/>
</file>

<file path=customXml/itemProps2.xml><?xml version="1.0" encoding="utf-8"?>
<ds:datastoreItem xmlns:ds="http://schemas.openxmlformats.org/officeDocument/2006/customXml" ds:itemID="{47DEAFE8-B4A0-4837-BD64-378AAD5BF65B}"/>
</file>

<file path=customXml/itemProps3.xml><?xml version="1.0" encoding="utf-8"?>
<ds:datastoreItem xmlns:ds="http://schemas.openxmlformats.org/officeDocument/2006/customXml" ds:itemID="{0DD5B119-2942-4A58-966E-B420446C599A}"/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76</Words>
  <Application>Microsoft Office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Company>SUBNET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Urbani</dc:creator>
  <cp:lastModifiedBy>Courtney Urbani</cp:lastModifiedBy>
  <cp:revision>11</cp:revision>
  <dcterms:created xsi:type="dcterms:W3CDTF">2016-08-12T17:42:49Z</dcterms:created>
  <dcterms:modified xsi:type="dcterms:W3CDTF">2016-08-17T23:03:40Z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0x0101005E9CF7B1B3D5B2419279A2E131EB9F8C</vt:lpwstr>
  </property>
</Properties>
</file>