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68" r:id="rId5"/>
    <p:sldMasterId id="2147483687" r:id="rId6"/>
  </p:sldMasterIdLst>
  <p:notesMasterIdLst>
    <p:notesMasterId r:id="rId9"/>
  </p:notesMasterIdLst>
  <p:handoutMasterIdLst>
    <p:handoutMasterId r:id="rId10"/>
  </p:handoutMasterIdLst>
  <p:sldIdLst>
    <p:sldId id="533" r:id="rId7"/>
    <p:sldId id="544" r:id="rId8"/>
  </p:sldIdLst>
  <p:sldSz cx="9144000" cy="6858000" type="screen4x3"/>
  <p:notesSz cx="6735763" cy="9866313"/>
  <p:custDataLst>
    <p:tags r:id="rId1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0">
          <p15:clr>
            <a:srgbClr val="A4A3A4"/>
          </p15:clr>
        </p15:guide>
        <p15:guide id="2" orient="horz" pos="2523">
          <p15:clr>
            <a:srgbClr val="A4A3A4"/>
          </p15:clr>
        </p15:guide>
        <p15:guide id="3" orient="horz" pos="1875">
          <p15:clr>
            <a:srgbClr val="A4A3A4"/>
          </p15:clr>
        </p15:guide>
        <p15:guide id="4" orient="horz" pos="3774">
          <p15:clr>
            <a:srgbClr val="A4A3A4"/>
          </p15:clr>
        </p15:guide>
        <p15:guide id="5" pos="157">
          <p15:clr>
            <a:srgbClr val="A4A3A4"/>
          </p15:clr>
        </p15:guide>
        <p15:guide id="6" pos="5580">
          <p15:clr>
            <a:srgbClr val="A4A3A4"/>
          </p15:clr>
        </p15:guide>
        <p15:guide id="7" pos="3468">
          <p15:clr>
            <a:srgbClr val="A4A3A4"/>
          </p15:clr>
        </p15:guide>
        <p15:guide id="8" pos="49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4262E"/>
    <a:srgbClr val="FECB00"/>
    <a:srgbClr val="E98300"/>
    <a:srgbClr val="ED9C33"/>
    <a:srgbClr val="F4C180"/>
    <a:srgbClr val="8B73A7"/>
    <a:srgbClr val="B6A7C8"/>
    <a:srgbClr val="DC7D82"/>
    <a:srgbClr val="988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06" autoAdjust="0"/>
    <p:restoredTop sz="99451" autoAdjust="0"/>
  </p:normalViewPr>
  <p:slideViewPr>
    <p:cSldViewPr snapToObjects="1" showGuides="1">
      <p:cViewPr varScale="1">
        <p:scale>
          <a:sx n="114" d="100"/>
          <a:sy n="114" d="100"/>
        </p:scale>
        <p:origin x="1566" y="108"/>
      </p:cViewPr>
      <p:guideLst>
        <p:guide orient="horz" pos="1970"/>
        <p:guide orient="horz" pos="2523"/>
        <p:guide orient="horz" pos="1875"/>
        <p:guide orient="horz" pos="3774"/>
        <p:guide pos="157"/>
        <p:guide pos="5580"/>
        <p:guide pos="3468"/>
        <p:guide pos="49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91" d="100"/>
          <a:sy n="91" d="100"/>
        </p:scale>
        <p:origin x="-3696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4A871-D9BC-4F2F-AF1E-A3A2A9634C32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2AAB4-1217-4BBC-B609-5F2592ABB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C5E0D-B76F-47A8-91B1-C71AD6BE59C3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EC2AB-FD5C-4EF7-AF8D-FB95907AF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7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C2AB-FD5C-4EF7-AF8D-FB95907AF3A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17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DNV GL brings together knowledge that covers the value chain: from policy and regulation to generation (conventional and renewable), through transmission and distribution, and the efficient use of energy.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Our global service portfolio consists of:</a:t>
            </a:r>
          </a:p>
          <a:p>
            <a:pPr marL="169876" indent="-169876">
              <a:buFontTx/>
              <a:buChar char="-"/>
            </a:pPr>
            <a:r>
              <a:rPr lang="en-US" dirty="0"/>
              <a:t>Independent, accredited certification of electricity transmission &amp; distribution components</a:t>
            </a:r>
          </a:p>
          <a:p>
            <a:pPr marL="169876" indent="-169876">
              <a:buFontTx/>
              <a:buChar char="-"/>
            </a:pPr>
            <a:r>
              <a:rPr lang="en-US" dirty="0"/>
              <a:t>Product and project certification for the renewables industry. </a:t>
            </a:r>
          </a:p>
          <a:p>
            <a:pPr marL="169876" indent="-169876">
              <a:buFontTx/>
              <a:buChar char="-"/>
            </a:pPr>
            <a:r>
              <a:rPr lang="en-US" dirty="0"/>
              <a:t>Advisory services spanning the entire energy value chain, with a strong focus on energy efficiency, renewable integration, clean conventional power generation, T&amp;D grids, energy storage, measurements and cyber security.</a:t>
            </a:r>
          </a:p>
          <a:p>
            <a:pPr defTabSz="906004">
              <a:defRPr/>
            </a:pPr>
            <a:endParaRPr lang="en-US" dirty="0"/>
          </a:p>
          <a:p>
            <a:pPr defTabSz="906004">
              <a:defRPr/>
            </a:pPr>
            <a:r>
              <a:rPr lang="en-US" dirty="0"/>
              <a:t>This breadth of knowledge enables us to support you in understanding the technical consequences of business decisions and the business consequences of technical decisions.  </a:t>
            </a:r>
          </a:p>
          <a:p>
            <a:pPr defTabSz="90600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C2AB-FD5C-4EF7-AF8D-FB95907AF3A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6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1160464"/>
            <a:ext cx="8893174" cy="3117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641864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04580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2013</a:t>
            </a:r>
          </a:p>
        </p:txBody>
      </p:sp>
      <p:sp>
        <p:nvSpPr>
          <p:cNvPr id="21" name="bmkFld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7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4" name="bmkDraft"/>
          <p:cNvSpPr txBox="1">
            <a:spLocks noChangeArrowheads="1"/>
          </p:cNvSpPr>
          <p:nvPr userDrawn="1"/>
        </p:nvSpPr>
        <p:spPr bwMode="auto">
          <a:xfrm>
            <a:off x="3811588" y="6012013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5" name="bmkConfidentiality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bmkFldDate"/>
          <p:cNvSpPr/>
          <p:nvPr userDrawn="1"/>
        </p:nvSpPr>
        <p:spPr>
          <a:xfrm>
            <a:off x="249520" y="3862800"/>
            <a:ext cx="6446555" cy="33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600" b="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bmkFldAuthorName"/>
          <p:cNvSpPr txBox="1">
            <a:spLocks noChangeArrowheads="1"/>
          </p:cNvSpPr>
          <p:nvPr userDrawn="1"/>
        </p:nvSpPr>
        <p:spPr bwMode="auto">
          <a:xfrm>
            <a:off x="250823" y="3574800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6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250825" y="2420888"/>
            <a:ext cx="6445250" cy="648072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39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79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1160747"/>
            <a:ext cx="8893175" cy="3442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765372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528482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2013</a:t>
            </a:r>
          </a:p>
        </p:txBody>
      </p:sp>
      <p:sp>
        <p:nvSpPr>
          <p:cNvPr id="16" name="bmkConfidentiality4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bmkDraft4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bmkFld4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3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48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3"/>
            <a:ext cx="8893174" cy="3096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FontTx/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271529"/>
            <a:ext cx="8893175" cy="1721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4876154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64788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2013</a:t>
            </a:r>
          </a:p>
        </p:txBody>
      </p:sp>
      <p:sp>
        <p:nvSpPr>
          <p:cNvPr id="18" name="bmkConfidentiality5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bmkDraft5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bmkFld5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4" name="bmkBusinessAreaName"/>
          <p:cNvSpPr/>
          <p:nvPr userDrawn="1"/>
        </p:nvSpPr>
        <p:spPr>
          <a:xfrm>
            <a:off x="250825" y="4501596"/>
            <a:ext cx="6445252" cy="2161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 indent="0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400" b="1" cap="all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0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3933056"/>
            <a:ext cx="8893174" cy="2059757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2"/>
            <a:ext cx="8893174" cy="2756849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5" y="4312347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3924941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2013</a:t>
            </a:r>
          </a:p>
        </p:txBody>
      </p:sp>
      <p:sp>
        <p:nvSpPr>
          <p:cNvPr id="22" name="bmkFld2AuthorName"/>
          <p:cNvSpPr txBox="1">
            <a:spLocks noChangeArrowheads="1"/>
          </p:cNvSpPr>
          <p:nvPr userDrawn="1"/>
        </p:nvSpPr>
        <p:spPr bwMode="auto">
          <a:xfrm>
            <a:off x="250823" y="5363202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2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bmkFld3Date"/>
          <p:cNvSpPr/>
          <p:nvPr userDrawn="1"/>
        </p:nvSpPr>
        <p:spPr>
          <a:xfrm>
            <a:off x="249520" y="5685609"/>
            <a:ext cx="6446555" cy="3072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200" b="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bmkConfidentiality3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bmkDraft3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6" name="bmkFld2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7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bmkBusinessAreaName"/>
          <p:cNvSpPr/>
          <p:nvPr userDrawn="1"/>
        </p:nvSpPr>
        <p:spPr>
          <a:xfrm>
            <a:off x="246122" y="4056885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Subtitle 2"/>
          <p:cNvSpPr>
            <a:spLocks noGrp="1"/>
          </p:cNvSpPr>
          <p:nvPr>
            <p:ph type="subTitle" idx="1"/>
          </p:nvPr>
        </p:nvSpPr>
        <p:spPr>
          <a:xfrm>
            <a:off x="250825" y="5039166"/>
            <a:ext cx="6445250" cy="324036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69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60351"/>
            <a:ext cx="8893174" cy="5732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5907600"/>
            <a:ext cx="8892000" cy="2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90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260351"/>
            <a:ext cx="8892000" cy="573246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4"/>
          </p:nvPr>
        </p:nvSpPr>
        <p:spPr>
          <a:xfrm>
            <a:off x="0" y="5907170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98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68414"/>
            <a:ext cx="4243389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7" y="1268414"/>
            <a:ext cx="4243387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07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4" y="972000"/>
            <a:ext cx="4243389" cy="5724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826" y="1620000"/>
            <a:ext cx="4243387" cy="4372813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9788" y="970248"/>
            <a:ext cx="4242692" cy="572312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7" y="1618861"/>
            <a:ext cx="4242693" cy="4373952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13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70800"/>
            <a:ext cx="4244976" cy="4722013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49788" y="1268413"/>
            <a:ext cx="4242692" cy="47244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9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47948" y="5678682"/>
            <a:ext cx="8644531" cy="33792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943199"/>
            <a:ext cx="8892000" cy="467993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537488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42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1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7388" y="6537522"/>
            <a:ext cx="4246563" cy="1603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bmkFld6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7" name="bmkDraft6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8" name="bmkConfidentiality6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914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0350"/>
            <a:ext cx="8893174" cy="3161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2572"/>
            <a:ext cx="8425631" cy="1304415"/>
          </a:xfrm>
        </p:spPr>
        <p:txBody>
          <a:bodyPr anchor="t" anchorCtr="0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3601" y="3343880"/>
            <a:ext cx="8895600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0823" y="3518053"/>
            <a:ext cx="4246563" cy="216024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3" y="3752838"/>
            <a:ext cx="4246563" cy="20487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Email address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3" y="3957711"/>
            <a:ext cx="4246563" cy="320602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Telephone number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50825" y="5769260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9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249663" y="4967444"/>
            <a:ext cx="204565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200" b="1" cap="none" baseline="0" noProof="1">
                <a:solidFill>
                  <a:schemeClr val="tx1"/>
                </a:solidFill>
              </a:rPr>
              <a:t>www.dnvgl.com</a:t>
            </a:r>
          </a:p>
        </p:txBody>
      </p:sp>
    </p:spTree>
    <p:extLst>
      <p:ext uri="{BB962C8B-B14F-4D97-AF65-F5344CB8AC3E}">
        <p14:creationId xmlns:p14="http://schemas.microsoft.com/office/powerpoint/2010/main" val="381487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a-DK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702FE-2E30-4FAC-A47A-166A8D8A65E4}" type="datetime3">
              <a:rPr lang="en-US" smtClean="0"/>
              <a:t>10 August 2016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Acquisition of Marine Cybernetics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E8F21-B730-4228-B940-A5C07537D5A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5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50823" y="1268413"/>
            <a:ext cx="8641657" cy="4724400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+mj-lt"/>
              <a:buAutoNum type="arabicPeriod"/>
              <a:defRPr b="1"/>
            </a:lvl1pPr>
            <a:lvl2pPr marL="522000" indent="-180000">
              <a:buFont typeface="Wingdings" panose="05000000000000000000" pitchFamily="2" charset="2"/>
              <a:buChar char="§"/>
              <a:defRPr/>
            </a:lvl2pPr>
            <a:lvl3pPr marL="738000"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91283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" y="1160464"/>
            <a:ext cx="8893174" cy="3117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641864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04580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>
                <a:solidFill>
                  <a:srgbClr val="3F9C35"/>
                </a:solidFill>
                <a:latin typeface="Verdana"/>
              </a:rPr>
              <a:t>Safer, smarter, greener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>
                <a:solidFill>
                  <a:srgbClr val="333333"/>
                </a:solidFill>
                <a:latin typeface="Verdana"/>
              </a:rPr>
              <a:t>DNV GL © 2013</a:t>
            </a:r>
          </a:p>
        </p:txBody>
      </p:sp>
      <p:sp>
        <p:nvSpPr>
          <p:cNvPr id="21" name="bmkFld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endParaRPr lang="en-GB" altLang="ja-JP" sz="700" dirty="0">
              <a:solidFill>
                <a:srgbClr val="000000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4" name="bmkDraft"/>
          <p:cNvSpPr txBox="1">
            <a:spLocks noChangeArrowheads="1"/>
          </p:cNvSpPr>
          <p:nvPr userDrawn="1"/>
        </p:nvSpPr>
        <p:spPr bwMode="auto">
          <a:xfrm>
            <a:off x="3811588" y="6012013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5" name="bmkConfidentiality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7" name="bmkFldDate"/>
          <p:cNvSpPr/>
          <p:nvPr userDrawn="1"/>
        </p:nvSpPr>
        <p:spPr>
          <a:xfrm>
            <a:off x="249520" y="3862800"/>
            <a:ext cx="6446555" cy="33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600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8" name="bmkFldAuthorName"/>
          <p:cNvSpPr txBox="1">
            <a:spLocks noChangeArrowheads="1"/>
          </p:cNvSpPr>
          <p:nvPr userDrawn="1"/>
        </p:nvSpPr>
        <p:spPr bwMode="auto">
          <a:xfrm>
            <a:off x="250823" y="3574800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600" b="1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2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250825" y="2420888"/>
            <a:ext cx="6445250" cy="648072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068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1160747"/>
            <a:ext cx="8893175" cy="3442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765372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528482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>
                <a:solidFill>
                  <a:srgbClr val="3F9C35"/>
                </a:solidFill>
                <a:latin typeface="Verdana"/>
              </a:rPr>
              <a:t>Safer, smarter, greener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>
                <a:solidFill>
                  <a:srgbClr val="333333"/>
                </a:solidFill>
                <a:latin typeface="Verdana"/>
              </a:rPr>
              <a:t>DNV GL © 2013</a:t>
            </a:r>
          </a:p>
        </p:txBody>
      </p:sp>
      <p:sp>
        <p:nvSpPr>
          <p:cNvPr id="16" name="bmkConfidentiality4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1" name="bmkDraft4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2" name="bmkFld4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3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89536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3"/>
            <a:ext cx="8893174" cy="3096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FontTx/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271529"/>
            <a:ext cx="8893175" cy="1721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4876154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64788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>
                <a:solidFill>
                  <a:srgbClr val="3F9C35"/>
                </a:solidFill>
                <a:latin typeface="Verdana"/>
              </a:rPr>
              <a:t>Safer, smarter, greener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>
                <a:solidFill>
                  <a:srgbClr val="333333"/>
                </a:solidFill>
                <a:latin typeface="Verdana"/>
              </a:rPr>
              <a:t>DNV GL © 2013</a:t>
            </a:r>
          </a:p>
        </p:txBody>
      </p:sp>
      <p:sp>
        <p:nvSpPr>
          <p:cNvPr id="18" name="bmkConfidentiality5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1" name="bmkDraft5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2" name="bmkFld5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4" name="bmkBusinessAreaName"/>
          <p:cNvSpPr/>
          <p:nvPr userDrawn="1"/>
        </p:nvSpPr>
        <p:spPr>
          <a:xfrm>
            <a:off x="250825" y="4501596"/>
            <a:ext cx="6445252" cy="2161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400" b="1" cap="all" dirty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8165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" y="3933056"/>
            <a:ext cx="8893174" cy="2059757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2"/>
            <a:ext cx="8893174" cy="2756849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5" y="4312347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3924941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>
                <a:solidFill>
                  <a:srgbClr val="3F9C35"/>
                </a:solidFill>
                <a:latin typeface="Verdana"/>
              </a:rPr>
              <a:t>Safer, smarter, greener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>
                <a:solidFill>
                  <a:srgbClr val="333333"/>
                </a:solidFill>
                <a:latin typeface="Verdana"/>
              </a:rPr>
              <a:t>DNV GL © 2013</a:t>
            </a:r>
          </a:p>
        </p:txBody>
      </p:sp>
      <p:sp>
        <p:nvSpPr>
          <p:cNvPr id="22" name="bmkFld2AuthorName"/>
          <p:cNvSpPr txBox="1">
            <a:spLocks noChangeArrowheads="1"/>
          </p:cNvSpPr>
          <p:nvPr userDrawn="1"/>
        </p:nvSpPr>
        <p:spPr bwMode="auto">
          <a:xfrm>
            <a:off x="250823" y="5363202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200" b="1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3" name="bmkFld3Date"/>
          <p:cNvSpPr/>
          <p:nvPr userDrawn="1"/>
        </p:nvSpPr>
        <p:spPr>
          <a:xfrm>
            <a:off x="249520" y="5685609"/>
            <a:ext cx="6446555" cy="3072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200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4" name="bmkConfidentiality3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5" name="bmkDraft3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6" name="bmkFld2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endParaRPr lang="en-GB" altLang="ja-JP" sz="700" dirty="0">
              <a:solidFill>
                <a:srgbClr val="000000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8" name="bmkBusinessAreaName"/>
          <p:cNvSpPr/>
          <p:nvPr userDrawn="1"/>
        </p:nvSpPr>
        <p:spPr>
          <a:xfrm>
            <a:off x="246122" y="4056885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0" name="Subtitle 2"/>
          <p:cNvSpPr>
            <a:spLocks noGrp="1"/>
          </p:cNvSpPr>
          <p:nvPr>
            <p:ph type="subTitle" idx="1"/>
          </p:nvPr>
        </p:nvSpPr>
        <p:spPr>
          <a:xfrm>
            <a:off x="250825" y="5039166"/>
            <a:ext cx="6445250" cy="324036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387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60351"/>
            <a:ext cx="8893174" cy="5732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907600"/>
            <a:ext cx="8892000" cy="2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92676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260351"/>
            <a:ext cx="8892000" cy="573246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4"/>
          </p:nvPr>
        </p:nvSpPr>
        <p:spPr>
          <a:xfrm>
            <a:off x="0" y="5907170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36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68414"/>
            <a:ext cx="4243389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7" y="1268414"/>
            <a:ext cx="4243387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05017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4" y="972000"/>
            <a:ext cx="4243389" cy="5724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826" y="1620000"/>
            <a:ext cx="4243387" cy="4372813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9788" y="970248"/>
            <a:ext cx="4242692" cy="572312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7" y="1618861"/>
            <a:ext cx="4242693" cy="4373952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28683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70800"/>
            <a:ext cx="4244976" cy="4722013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49788" y="1268413"/>
            <a:ext cx="4242692" cy="47244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97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47948" y="5678682"/>
            <a:ext cx="8644531" cy="33792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943199"/>
            <a:ext cx="8892000" cy="467993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537488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21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50836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7388" y="6537522"/>
            <a:ext cx="4246563" cy="1603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bmkFld6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7" name="bmkDraft6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8" name="bmkConfidentiality6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3799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0350"/>
            <a:ext cx="8893174" cy="3161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2572"/>
            <a:ext cx="8425631" cy="1304415"/>
          </a:xfrm>
        </p:spPr>
        <p:txBody>
          <a:bodyPr anchor="t" anchorCtr="0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3601" y="3343880"/>
            <a:ext cx="8895600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0823" y="3518053"/>
            <a:ext cx="4246563" cy="216024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3" y="3752838"/>
            <a:ext cx="4246563" cy="20487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Email address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3" y="3957711"/>
            <a:ext cx="4246563" cy="320602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Telephone number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50825" y="5769260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1" cap="all" noProof="1">
                <a:solidFill>
                  <a:srgbClr val="3F9C35"/>
                </a:solidFill>
                <a:latin typeface="Verdana"/>
              </a:rPr>
              <a:t>Safer, smarter, greener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249663" y="4967444"/>
            <a:ext cx="204565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noProof="1">
                <a:solidFill>
                  <a:srgbClr val="333333"/>
                </a:solidFill>
                <a:latin typeface="Verdana"/>
              </a:rPr>
              <a:t>www.dnvgl.com</a:t>
            </a:r>
          </a:p>
        </p:txBody>
      </p:sp>
    </p:spTree>
    <p:extLst>
      <p:ext uri="{BB962C8B-B14F-4D97-AF65-F5344CB8AC3E}">
        <p14:creationId xmlns:p14="http://schemas.microsoft.com/office/powerpoint/2010/main" val="323650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2016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2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65" r:id="rId7"/>
    <p:sldLayoutId id="2147483652" r:id="rId8"/>
    <p:sldLayoutId id="2147483653" r:id="rId9"/>
    <p:sldLayoutId id="2147483664" r:id="rId10"/>
    <p:sldLayoutId id="2147483666" r:id="rId11"/>
    <p:sldLayoutId id="2147483654" r:id="rId12"/>
    <p:sldLayoutId id="2147483655" r:id="rId13"/>
    <p:sldLayoutId id="2147483667" r:id="rId14"/>
    <p:sldLayoutId id="2147483702" r:id="rId1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>
                <a:solidFill>
                  <a:schemeClr val="tx1"/>
                </a:solidFill>
              </a:rPr>
              <a:t>DNV GL © 2013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33489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20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2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>
                <a:solidFill>
                  <a:srgbClr val="333333"/>
                </a:solidFill>
                <a:latin typeface="Verdana"/>
              </a:rPr>
              <a:t>DNV GL © 2013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9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J:\Pictures\DNV KEMA Brand Central Images\04 Electricity Transmission &amp; Distribution\0403 Substations\National Grid (13394-1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" t="33298" r="4837" b="15414"/>
          <a:stretch/>
        </p:blipFill>
        <p:spPr bwMode="auto">
          <a:xfrm>
            <a:off x="-1" y="1190012"/>
            <a:ext cx="8892481" cy="483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1</a:t>
            </a:fld>
            <a:endParaRPr lang="en-GB" noProof="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645436" y="3919339"/>
            <a:ext cx="1979301" cy="16383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1 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b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high power and high voltage testing with 10 </a:t>
            </a:r>
            <a:r>
              <a:rPr lang="en-GB" sz="1200" dirty="0">
                <a:solidFill>
                  <a:srgbClr val="FFFFFF"/>
                </a:solidFill>
              </a:rPr>
              <a:t>laboratories incl. our leading lab in Arnhem</a:t>
            </a: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81000" y="3919339"/>
            <a:ext cx="1979301" cy="16383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Largest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independent technical advisor on renewable energy and 2,500 energy experts</a:t>
            </a:r>
            <a:endParaRPr lang="en-GB" sz="800" dirty="0">
              <a:solidFill>
                <a:srgbClr val="FFFFFF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13218" y="3919339"/>
            <a:ext cx="1979301" cy="16383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&gt;25</a:t>
            </a:r>
          </a:p>
          <a:p>
            <a:pPr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</a:endParaRPr>
          </a:p>
          <a:p>
            <a:pPr lvl="0"/>
            <a:r>
              <a:rPr lang="en-GB" sz="1200" dirty="0"/>
              <a:t>standards and guidelines published as a leading certification body</a:t>
            </a:r>
            <a:endParaRPr lang="en-GB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777654" y="3921611"/>
            <a:ext cx="1979301" cy="1638300"/>
          </a:xfrm>
          <a:prstGeom prst="rect">
            <a:avLst/>
          </a:prstGeom>
          <a:solidFill>
            <a:srgbClr val="E6E6E6">
              <a:alpha val="80000"/>
            </a:srgb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90</a:t>
            </a:r>
          </a:p>
          <a:p>
            <a:pPr lvl="0"/>
            <a:b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years experience in </a:t>
            </a:r>
          </a:p>
          <a:p>
            <a:pPr lvl="0"/>
            <a: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power industry, including 30 years in energy efficiency and wind energy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</p:spPr>
        <p:txBody>
          <a:bodyPr/>
          <a:lstStyle/>
          <a:p>
            <a:r>
              <a:rPr lang="en-GB" dirty="0"/>
              <a:t>An energy technology powerhouse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" y="5877272"/>
            <a:ext cx="8894763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86" y="93970"/>
            <a:ext cx="1838695" cy="8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7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5157192"/>
            <a:ext cx="584904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</a:rPr>
              <a:t>Policy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3808" y="5166733"/>
            <a:ext cx="1093248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8024" y="5033179"/>
            <a:ext cx="1416454" cy="6280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</a:rPr>
              <a:t>Transmission</a:t>
            </a:r>
          </a:p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</a:rPr>
              <a:t>&amp; 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3049" y="5172329"/>
            <a:ext cx="379912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</a:rPr>
              <a:t>Use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1840" y="5157192"/>
            <a:ext cx="360040" cy="251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US" sz="1600" dirty="0" err="1">
              <a:solidFill>
                <a:srgbClr val="333333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Global service portfolio </a:t>
            </a:r>
          </a:p>
        </p:txBody>
      </p:sp>
      <p:sp>
        <p:nvSpPr>
          <p:cNvPr id="15" name="Content Placeholder 2"/>
          <p:cNvSpPr>
            <a:spLocks noGrp="1"/>
          </p:cNvSpPr>
          <p:nvPr/>
        </p:nvSpPr>
        <p:spPr>
          <a:xfrm>
            <a:off x="226656" y="3496399"/>
            <a:ext cx="4244976" cy="220218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8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Software, testing &amp; training services based upon</a:t>
            </a:r>
          </a:p>
          <a:p>
            <a:pPr lvl="1"/>
            <a:r>
              <a:rPr lang="en-US" dirty="0"/>
              <a:t>IEC 61850 edition 1 and 2 </a:t>
            </a:r>
          </a:p>
          <a:p>
            <a:pPr lvl="1"/>
            <a:r>
              <a:rPr lang="en-US" dirty="0"/>
              <a:t>IEC 61400-25 (wind power)</a:t>
            </a:r>
          </a:p>
          <a:p>
            <a:pPr lvl="1"/>
            <a:r>
              <a:rPr lang="en-US" dirty="0"/>
              <a:t>IEC 61970 / 61968 (CIM)</a:t>
            </a:r>
          </a:p>
          <a:p>
            <a:pPr lvl="1"/>
            <a:r>
              <a:rPr lang="en-US" dirty="0"/>
              <a:t>IEC 60870-5 / DNP3</a:t>
            </a:r>
          </a:p>
          <a:p>
            <a:pPr lvl="1"/>
            <a:r>
              <a:rPr lang="en-US" dirty="0"/>
              <a:t>IEC 60870-6 (Tase.2/ICCP)</a:t>
            </a:r>
          </a:p>
        </p:txBody>
      </p:sp>
      <p:sp>
        <p:nvSpPr>
          <p:cNvPr id="17" name="Content Placeholder 3"/>
          <p:cNvSpPr>
            <a:spLocks noGrp="1"/>
          </p:cNvSpPr>
          <p:nvPr/>
        </p:nvSpPr>
        <p:spPr>
          <a:xfrm>
            <a:off x="4668082" y="3496399"/>
            <a:ext cx="4244281" cy="22021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Software, testing &amp; training services of the next Smart Meter standards:</a:t>
            </a:r>
          </a:p>
          <a:p>
            <a:pPr lvl="1"/>
            <a:r>
              <a:rPr lang="en-US" dirty="0"/>
              <a:t>DLMS/COSEM &amp; SML &amp; IDIS</a:t>
            </a:r>
          </a:p>
          <a:p>
            <a:pPr lvl="1"/>
            <a:r>
              <a:rPr lang="en-US" dirty="0"/>
              <a:t>PLC (PRIME &amp; G3)</a:t>
            </a:r>
          </a:p>
          <a:p>
            <a:pPr lvl="1"/>
            <a:r>
              <a:rPr lang="en-US" dirty="0"/>
              <a:t>M-BUS</a:t>
            </a:r>
          </a:p>
        </p:txBody>
      </p:sp>
      <p:pic>
        <p:nvPicPr>
          <p:cNvPr id="5" name="Picture 4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2" r="9793"/>
          <a:stretch/>
        </p:blipFill>
        <p:spPr>
          <a:xfrm>
            <a:off x="214241" y="1245034"/>
            <a:ext cx="1796895" cy="1575648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" r="6190" b="5266"/>
          <a:stretch/>
        </p:blipFill>
        <p:spPr>
          <a:xfrm>
            <a:off x="2099778" y="1245034"/>
            <a:ext cx="2223969" cy="1575648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7" t="9496" r="6777" b="21693"/>
          <a:stretch/>
        </p:blipFill>
        <p:spPr>
          <a:xfrm>
            <a:off x="6979487" y="1245034"/>
            <a:ext cx="1721794" cy="1575648"/>
          </a:xfrm>
          <a:prstGeom prst="rect">
            <a:avLst/>
          </a:prstGeom>
        </p:spPr>
      </p:pic>
      <p:sp>
        <p:nvSpPr>
          <p:cNvPr id="10" name="Pentagon 9"/>
          <p:cNvSpPr/>
          <p:nvPr/>
        </p:nvSpPr>
        <p:spPr>
          <a:xfrm>
            <a:off x="214242" y="2821300"/>
            <a:ext cx="1989794" cy="391676"/>
          </a:xfrm>
          <a:prstGeom prst="homePlate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/>
          </a:p>
        </p:txBody>
      </p:sp>
      <p:sp>
        <p:nvSpPr>
          <p:cNvPr id="18" name="Chevron 17"/>
          <p:cNvSpPr/>
          <p:nvPr/>
        </p:nvSpPr>
        <p:spPr>
          <a:xfrm>
            <a:off x="2099778" y="2821300"/>
            <a:ext cx="2400214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4404032" y="2821300"/>
            <a:ext cx="2688247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6979486" y="2821300"/>
            <a:ext cx="1912995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32" y="2921776"/>
            <a:ext cx="2213618" cy="208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>
                <a:solidFill>
                  <a:schemeClr val="bg1"/>
                </a:solidFill>
              </a:rPr>
              <a:t>Policy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29904" y="2925752"/>
            <a:ext cx="2438178" cy="2046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>
                <a:solidFill>
                  <a:schemeClr val="bg1"/>
                </a:solidFill>
              </a:rPr>
              <a:t>Production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68081" y="2925752"/>
            <a:ext cx="2249531" cy="2046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>
                <a:solidFill>
                  <a:schemeClr val="bg1"/>
                </a:solidFill>
              </a:rPr>
              <a:t>Transmission &amp; distribution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9487" y="2925752"/>
            <a:ext cx="1932876" cy="208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>
                <a:solidFill>
                  <a:schemeClr val="bg1"/>
                </a:solidFill>
              </a:rPr>
              <a:t>Use</a:t>
            </a:r>
          </a:p>
        </p:txBody>
      </p:sp>
      <p:pic>
        <p:nvPicPr>
          <p:cNvPr id="25" name="Picture 2" descr="J:\Pictures\DNV KEMA Brand Central Images\04 Electricity Transmission &amp; Distribution\0403 Substations\Eccles Substation\Substation Eccles UK 0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5933" r="5419" b="7124"/>
          <a:stretch/>
        </p:blipFill>
        <p:spPr bwMode="auto">
          <a:xfrm flipH="1">
            <a:off x="4404032" y="1268413"/>
            <a:ext cx="2513580" cy="156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23528" y="5698584"/>
            <a:ext cx="8496944" cy="911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GB" sz="1600" dirty="0"/>
              <a:t>Also contact us for requirement specifications, procurement support, workshops and roll-out management for both utilities and technology providers</a:t>
            </a:r>
          </a:p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600" dirty="0" err="1">
              <a:solidFill>
                <a:srgbClr val="33333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86" y="93970"/>
            <a:ext cx="1838695" cy="8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731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Blank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genda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Blank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338240-FC62-4005-AFCC-948EBE7CCA6F}"/>
</file>

<file path=customXml/itemProps2.xml><?xml version="1.0" encoding="utf-8"?>
<ds:datastoreItem xmlns:ds="http://schemas.openxmlformats.org/officeDocument/2006/customXml" ds:itemID="{BA38D8E1-78E0-472C-A6C5-11F32357E159}"/>
</file>

<file path=customXml/itemProps3.xml><?xml version="1.0" encoding="utf-8"?>
<ds:datastoreItem xmlns:ds="http://schemas.openxmlformats.org/officeDocument/2006/customXml" ds:itemID="{96D024AB-0597-48E3-8CD0-8F25CAAF247D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163</Words>
  <Application>Microsoft Office PowerPoint</Application>
  <PresentationFormat>On-screen Show (4:3)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ＭＳ Ｐゴシック</vt:lpstr>
      <vt:lpstr>Arial</vt:lpstr>
      <vt:lpstr>Calibri</vt:lpstr>
      <vt:lpstr>Verdana</vt:lpstr>
      <vt:lpstr>Wingdings</vt:lpstr>
      <vt:lpstr>Wingdings 2</vt:lpstr>
      <vt:lpstr>Blank</vt:lpstr>
      <vt:lpstr>Agenda</vt:lpstr>
      <vt:lpstr>1_Blank</vt:lpstr>
      <vt:lpstr>An energy technology powerhouse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2013-12-18T11:58:15Z</dcterms:created>
  <dcterms:modified xsi:type="dcterms:W3CDTF">2016-08-10T17:16:09Z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urrentSublogo">
    <vt:lpwstr/>
  </property>
  <property fmtid="{D5CDD505-2E9C-101B-9397-08002B2CF9AE}" pid="4" name="CurrentLogoPath">
    <vt:lpwstr/>
  </property>
  <property fmtid="{D5CDD505-2E9C-101B-9397-08002B2CF9AE}" pid="5" name="CurrentDepartmentName">
    <vt:lpwstr/>
  </property>
  <property fmtid="{D5CDD505-2E9C-101B-9397-08002B2CF9AE}" pid="6" name="CurrentClientLogoPath">
    <vt:lpwstr/>
  </property>
  <property fmtid="{D5CDD505-2E9C-101B-9397-08002B2CF9AE}" pid="7" name="CurrentDate">
    <vt:lpwstr/>
  </property>
  <property fmtid="{D5CDD505-2E9C-101B-9397-08002B2CF9AE}" pid="8" name="CurrentPresentationTitle">
    <vt:lpwstr/>
  </property>
  <property fmtid="{D5CDD505-2E9C-101B-9397-08002B2CF9AE}" pid="9" name="CurrentAuthor">
    <vt:lpwstr/>
  </property>
  <property fmtid="{D5CDD505-2E9C-101B-9397-08002B2CF9AE}" pid="10" name="CurrentDepartment">
    <vt:lpwstr/>
  </property>
  <property fmtid="{D5CDD505-2E9C-101B-9397-08002B2CF9AE}" pid="11" name="CurrentBusinessLine">
    <vt:lpwstr/>
  </property>
  <property fmtid="{D5CDD505-2E9C-101B-9397-08002B2CF9AE}" pid="12" name="CurrentCountry">
    <vt:lpwstr/>
  </property>
  <property fmtid="{D5CDD505-2E9C-101B-9397-08002B2CF9AE}" pid="13" name="CurrentPaperType">
    <vt:lpwstr/>
  </property>
  <property fmtid="{D5CDD505-2E9C-101B-9397-08002B2CF9AE}" pid="14" name="CurrentInformationClass">
    <vt:lpwstr/>
  </property>
  <property fmtid="{D5CDD505-2E9C-101B-9397-08002B2CF9AE}" pid="15" name="CurrentRestrictedAccess">
    <vt:lpwstr/>
  </property>
  <property fmtid="{D5CDD505-2E9C-101B-9397-08002B2CF9AE}" pid="16" name="CurrentLanguage">
    <vt:lpwstr/>
  </property>
  <property fmtid="{D5CDD505-2E9C-101B-9397-08002B2CF9AE}" pid="17" name="ContentTypeId">
    <vt:lpwstr>0x0101005E9CF7B1B3D5B2419279A2E131EB9F8C</vt:lpwstr>
  </property>
</Properties>
</file>