
<file path=[Content_Types].xml><?xml version="1.0" encoding="utf-8"?>
<Types xmlns="http://schemas.openxmlformats.org/package/2006/content-types"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eg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4"/>
  </p:notesMasterIdLst>
  <p:sldIdLst>
    <p:sldId id="813" r:id="rId2"/>
    <p:sldId id="814" r:id="rId3"/>
  </p:sldIdLst>
  <p:sldSz cx="12192000" cy="6858000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46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1B0C"/>
    <a:srgbClr val="E9532C"/>
    <a:srgbClr val="FFD96B"/>
    <a:srgbClr val="F47B27"/>
    <a:srgbClr val="C8570A"/>
    <a:srgbClr val="FFD03B"/>
    <a:srgbClr val="D1200D"/>
    <a:srgbClr val="92D050"/>
    <a:srgbClr val="801B0C"/>
    <a:srgbClr val="194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4" autoAdjust="0"/>
    <p:restoredTop sz="92401" autoAdjust="0"/>
  </p:normalViewPr>
  <p:slideViewPr>
    <p:cSldViewPr snapToGrid="0" snapToObjects="1">
      <p:cViewPr varScale="1">
        <p:scale>
          <a:sx n="70" d="100"/>
          <a:sy n="70" d="100"/>
        </p:scale>
        <p:origin x="834" y="48"/>
      </p:cViewPr>
      <p:guideLst>
        <p:guide orient="horz" pos="2228"/>
        <p:guide pos="4687"/>
      </p:guideLst>
    </p:cSldViewPr>
  </p:slideViewPr>
  <p:outlineViewPr>
    <p:cViewPr>
      <p:scale>
        <a:sx n="33" d="100"/>
        <a:sy n="33" d="100"/>
      </p:scale>
      <p:origin x="0" y="256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8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631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6" tIns="47748" rIns="95496" bIns="4774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981" y="0"/>
            <a:ext cx="3075631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6" tIns="47748" rIns="95496" bIns="4774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8A0A38CA-FEBB-1E42-9151-54143CB6B310}" type="datetimeFigureOut">
              <a:rPr lang="pt-PT"/>
              <a:pPr>
                <a:defRPr/>
              </a:pPr>
              <a:t>21/08/2016</a:t>
            </a:fld>
            <a:endParaRPr lang="pt-PT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761" y="4861156"/>
            <a:ext cx="5679778" cy="460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6" tIns="47748" rIns="95496" bIns="477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  <a:p>
            <a:pPr lvl="4"/>
            <a:r>
              <a:rPr lang="pt-PT" noProof="0" smtClean="0"/>
              <a:t>Fifth level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673"/>
            <a:ext cx="3075631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6" tIns="47748" rIns="95496" bIns="4774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981" y="9720673"/>
            <a:ext cx="3075631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6" tIns="47748" rIns="95496" bIns="4774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86E0A149-F2D5-C247-805D-26F19F983FED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87421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9B7D-2091-4FA4-A8E6-A7FB63D838E9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ge A DS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88000" y="216001"/>
            <a:ext cx="11555657" cy="800000"/>
          </a:xfrm>
        </p:spPr>
        <p:txBody>
          <a:bodyPr anchor="t"/>
          <a:lstStyle>
            <a:lvl1pPr>
              <a:defRPr>
                <a:solidFill>
                  <a:srgbClr val="B91B0C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287998" y="1342346"/>
            <a:ext cx="11555657" cy="4993909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rgbClr val="F47B27"/>
                </a:solidFill>
                <a:latin typeface="+mj-lt"/>
              </a:defRPr>
            </a:lvl1pPr>
            <a:lvl2pPr marL="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 marL="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 marL="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 marL="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954" y="5619"/>
            <a:ext cx="3052768" cy="122076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448829"/>
            <a:ext cx="12192000" cy="409170"/>
          </a:xfrm>
          <a:prstGeom prst="rect">
            <a:avLst/>
          </a:prstGeom>
          <a:solidFill>
            <a:srgbClr val="B91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www.efacec.com/automation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10121722" y="5193099"/>
            <a:ext cx="1812401" cy="1469501"/>
          </a:xfrm>
          <a:prstGeom prst="round2DiagRect">
            <a:avLst/>
          </a:prstGeom>
          <a:solidFill>
            <a:srgbClr val="E9532C"/>
          </a:solidFill>
          <a:ln w="22225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noAutofit/>
          </a:bodyPr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Also </a:t>
            </a:r>
            <a:r>
              <a:rPr lang="pt-PT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visit</a:t>
            </a:r>
            <a:r>
              <a:rPr lang="pt-PT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</a:t>
            </a:r>
            <a:r>
              <a:rPr lang="pt-PT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in stand #237</a:t>
            </a:r>
            <a:endParaRPr lang="en-US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914753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19B7D-2091-4FA4-A8E6-A7FB63D838E9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825" r:id="rId2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7998" y="400049"/>
            <a:ext cx="8979827" cy="4072523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B91B0C"/>
                </a:solidFill>
              </a:rPr>
              <a:t>Experience in Network Management and Automation, since 1980 </a:t>
            </a:r>
            <a:endParaRPr lang="en-US" sz="2400" b="1" dirty="0" smtClean="0">
              <a:solidFill>
                <a:srgbClr val="B91B0C"/>
              </a:solidFill>
            </a:endParaRP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t-PT" sz="2200" dirty="0" smtClean="0"/>
              <a:t>WW </a:t>
            </a:r>
            <a:r>
              <a:rPr lang="pt-PT" sz="2200" dirty="0" err="1" smtClean="0"/>
              <a:t>references</a:t>
            </a:r>
            <a:r>
              <a:rPr lang="pt-PT" sz="2200" dirty="0" smtClean="0"/>
              <a:t> in </a:t>
            </a:r>
            <a:r>
              <a:rPr lang="pt-PT" sz="2200" dirty="0" err="1" smtClean="0"/>
              <a:t>over</a:t>
            </a:r>
            <a:r>
              <a:rPr lang="pt-PT" sz="2200" dirty="0" smtClean="0"/>
              <a:t> 50 countries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t-PT" sz="2200" dirty="0" err="1" smtClean="0"/>
              <a:t>System</a:t>
            </a:r>
            <a:r>
              <a:rPr lang="pt-PT" sz="2200" dirty="0" smtClean="0"/>
              <a:t> design, </a:t>
            </a:r>
            <a:r>
              <a:rPr lang="pt-PT" sz="2200" dirty="0" err="1" smtClean="0"/>
              <a:t>product</a:t>
            </a:r>
            <a:r>
              <a:rPr lang="pt-PT" sz="2200" dirty="0" smtClean="0"/>
              <a:t> </a:t>
            </a:r>
            <a:r>
              <a:rPr lang="pt-PT" sz="2200" dirty="0" err="1" smtClean="0"/>
              <a:t>development</a:t>
            </a:r>
            <a:r>
              <a:rPr lang="pt-PT" sz="2200" dirty="0" smtClean="0"/>
              <a:t> </a:t>
            </a:r>
            <a:r>
              <a:rPr lang="pt-PT" sz="2200" dirty="0" err="1" smtClean="0"/>
              <a:t>and</a:t>
            </a:r>
            <a:r>
              <a:rPr lang="pt-PT" sz="2200" dirty="0" smtClean="0"/>
              <a:t> </a:t>
            </a:r>
            <a:r>
              <a:rPr lang="pt-PT" sz="2200" dirty="0" err="1" smtClean="0"/>
              <a:t>project</a:t>
            </a:r>
            <a:r>
              <a:rPr lang="pt-PT" sz="2200" dirty="0" smtClean="0"/>
              <a:t> management</a:t>
            </a:r>
            <a:endParaRPr lang="en-US" sz="2200" dirty="0" smtClean="0"/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8% of sales invested in R&amp;D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100" b="1" dirty="0" smtClean="0">
              <a:solidFill>
                <a:srgbClr val="B91B0C"/>
              </a:solidFill>
            </a:endParaRPr>
          </a:p>
          <a:p>
            <a:pPr lvl="1">
              <a:lnSpc>
                <a:spcPct val="114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B91B0C"/>
                </a:solidFill>
              </a:rPr>
              <a:t>Solutions for Grid Management and Digital Substations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t-PT" sz="2200" dirty="0" smtClean="0"/>
              <a:t>SCADA / EMS / ADMS</a:t>
            </a:r>
            <a:endParaRPr lang="pt-PT" sz="2200" dirty="0"/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Full </a:t>
            </a:r>
            <a:r>
              <a:rPr lang="en-US" sz="2200" dirty="0"/>
              <a:t>range of IEDs for Grid </a:t>
            </a:r>
            <a:r>
              <a:rPr lang="en-US" sz="2200" dirty="0" smtClean="0"/>
              <a:t>Protection, Automation &amp; </a:t>
            </a:r>
            <a:r>
              <a:rPr lang="en-US" sz="2200" dirty="0"/>
              <a:t>Control</a:t>
            </a:r>
          </a:p>
          <a:p>
            <a:pPr marL="285750" lvl="1" indent="-285750">
              <a:lnSpc>
                <a:spcPct val="114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47B27"/>
              </a:solidFill>
            </a:endParaRP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51" y="4619625"/>
            <a:ext cx="565052" cy="1149462"/>
          </a:xfrm>
          <a:prstGeom prst="rect">
            <a:avLst/>
          </a:prstGeom>
        </p:spPr>
      </p:pic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352781" y="4619625"/>
            <a:ext cx="1418359" cy="1149462"/>
            <a:chOff x="-4774061" y="4556607"/>
            <a:chExt cx="3130892" cy="2474559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70447" y="4556607"/>
              <a:ext cx="2127278" cy="173425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774061" y="5734218"/>
              <a:ext cx="2266427" cy="1296948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196" y="4628556"/>
            <a:ext cx="1630443" cy="114946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58" y="4682120"/>
            <a:ext cx="1393801" cy="98219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490" y="4619625"/>
            <a:ext cx="1736061" cy="114946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033" y="4619625"/>
            <a:ext cx="1409960" cy="114946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9402424" y="1404000"/>
            <a:ext cx="2526276" cy="1809848"/>
            <a:chOff x="8776662" y="1610515"/>
            <a:chExt cx="2526276" cy="1809848"/>
          </a:xfrm>
        </p:grpSpPr>
        <p:sp>
          <p:nvSpPr>
            <p:cNvPr id="18" name="TextBox 17"/>
            <p:cNvSpPr txBox="1"/>
            <p:nvPr/>
          </p:nvSpPr>
          <p:spPr>
            <a:xfrm>
              <a:off x="9420178" y="3174142"/>
              <a:ext cx="18639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i="1" dirty="0" smtClean="0">
                  <a:latin typeface="+mn-lt"/>
                  <a:cs typeface="Arial" panose="020B0604020202020204" pitchFamily="34" charset="0"/>
                </a:rPr>
                <a:t>SCADA Control Centre</a:t>
              </a:r>
              <a:endParaRPr lang="en-US" sz="1000" i="1" dirty="0"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1"/>
            <a:stretch/>
          </p:blipFill>
          <p:spPr>
            <a:xfrm>
              <a:off x="8776662" y="1610515"/>
              <a:ext cx="2526276" cy="1521023"/>
            </a:xfrm>
            <a:prstGeom prst="round2DiagRect">
              <a:avLst>
                <a:gd name="adj1" fmla="val 9556"/>
                <a:gd name="adj2" fmla="val 0"/>
              </a:avLst>
            </a:prstGeom>
            <a:ln w="22225" cap="sq">
              <a:solidFill>
                <a:schemeClr val="bg1">
                  <a:lumMod val="65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649" y="3628575"/>
            <a:ext cx="964545" cy="342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307" y="4379699"/>
            <a:ext cx="1116842" cy="396000"/>
          </a:xfrm>
          <a:prstGeom prst="rect">
            <a:avLst/>
          </a:prstGeom>
        </p:spPr>
      </p:pic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0" y="5821531"/>
            <a:ext cx="10121722" cy="54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0" tIns="43017" rIns="86033" bIns="43017" numCol="1" anchor="ctr" anchorCtr="0" compatLnSpc="1">
            <a:prstTxWarp prst="textNoShape">
              <a:avLst/>
            </a:prstTxWarp>
          </a:bodyPr>
          <a:lstStyle>
            <a:lvl1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2pPr>
            <a:lvl3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3pPr>
            <a:lvl4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4pPr>
            <a:lvl5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5pPr>
            <a:lvl6pPr marL="430167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6pPr>
            <a:lvl7pPr marL="860335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7pPr>
            <a:lvl8pPr marL="1290502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8pPr>
            <a:lvl9pPr marL="1720669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altLang="de-DE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Station </a:t>
            </a:r>
            <a:r>
              <a:rPr lang="en-US" alt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and </a:t>
            </a:r>
            <a:r>
              <a:rPr lang="en-US" altLang="de-DE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HMI   |   Transmission   |   Sub-transmission   |   Distribution   |   Feeder   |   System </a:t>
            </a:r>
            <a:r>
              <a:rPr lang="en-US" alt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Engineering</a:t>
            </a:r>
          </a:p>
        </p:txBody>
      </p:sp>
    </p:spTree>
    <p:extLst>
      <p:ext uri="{BB962C8B-B14F-4D97-AF65-F5344CB8AC3E}">
        <p14:creationId xmlns:p14="http://schemas.microsoft.com/office/powerpoint/2010/main" val="419836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934" y="1214651"/>
            <a:ext cx="2464982" cy="163081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>
              <a:rot lat="577259" lon="2028866" rev="21580939"/>
            </a:camera>
            <a:lightRig rig="threePt" dir="t"/>
          </a:scene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9" y="1173707"/>
            <a:ext cx="6483234" cy="509061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4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B91B0C"/>
                </a:solidFill>
              </a:rPr>
              <a:t>System Engineering 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IEC 61850 vendor neutral based engineering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Consistent, flexible and integrated </a:t>
            </a:r>
            <a:r>
              <a:rPr lang="en-US" sz="2200" dirty="0" smtClean="0"/>
              <a:t>tool environment</a:t>
            </a:r>
            <a:endParaRPr lang="en-US" sz="2200" dirty="0" smtClean="0"/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100" b="1" dirty="0" smtClean="0">
              <a:solidFill>
                <a:srgbClr val="B91B0C"/>
              </a:solidFill>
            </a:endParaRPr>
          </a:p>
          <a:p>
            <a:pPr lvl="1">
              <a:lnSpc>
                <a:spcPct val="114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B91B0C"/>
                </a:solidFill>
              </a:rPr>
              <a:t>System Management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Centralized management for all stations and devices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Standards-based platform for unified station </a:t>
            </a:r>
            <a:r>
              <a:rPr lang="en-US" sz="2200" dirty="0" smtClean="0"/>
              <a:t>O&amp;M</a:t>
            </a:r>
            <a:endParaRPr lang="en-US" sz="2200" dirty="0" smtClean="0"/>
          </a:p>
          <a:p>
            <a:pPr lvl="1">
              <a:lnSpc>
                <a:spcPct val="114000"/>
              </a:lnSpc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B91B0C"/>
                </a:solidFill>
              </a:rPr>
              <a:t>Protection IEDs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Unified </a:t>
            </a:r>
            <a:r>
              <a:rPr lang="en-US" sz="2200" dirty="0"/>
              <a:t>high-performing platform for protection and control applications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Fit-for-purpose </a:t>
            </a:r>
            <a:r>
              <a:rPr lang="en-US" sz="2200" dirty="0"/>
              <a:t>and flexible design, compliant with state-of-the-art standards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 t="10732" r="3680" b="10784"/>
          <a:stretch/>
        </p:blipFill>
        <p:spPr>
          <a:xfrm>
            <a:off x="6668456" y="928599"/>
            <a:ext cx="2567758" cy="785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085" y="2543033"/>
            <a:ext cx="2271020" cy="7859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63" y="4336273"/>
            <a:ext cx="2149702" cy="328112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88000" y="216001"/>
            <a:ext cx="11555657" cy="800000"/>
          </a:xfrm>
        </p:spPr>
        <p:txBody>
          <a:bodyPr/>
          <a:lstStyle/>
          <a:p>
            <a:r>
              <a:rPr lang="en-US" dirty="0" smtClean="0"/>
              <a:t>Showcasing here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22" y="4900767"/>
            <a:ext cx="1934121" cy="136355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303382" y="3114575"/>
            <a:ext cx="2566316" cy="1786192"/>
            <a:chOff x="8968332" y="2371276"/>
            <a:chExt cx="2566316" cy="1786192"/>
          </a:xfrm>
        </p:grpSpPr>
        <p:pic>
          <p:nvPicPr>
            <p:cNvPr id="14" name="Picture 13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577407" y="2833922"/>
              <a:ext cx="1957241" cy="10724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perspectiveContrastingLeftFacing">
                <a:rot lat="577259" lon="2028866" rev="21580939"/>
              </a:camera>
              <a:lightRig rig="threePt" dir="t"/>
            </a:scene3d>
          </p:spPr>
        </p:pic>
        <p:pic>
          <p:nvPicPr>
            <p:cNvPr id="15" name="Picture 14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462550" y="2371276"/>
              <a:ext cx="1635651" cy="10950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perspectiveContrastingLeftFacing">
                <a:rot lat="577259" lon="2028866" rev="21580939"/>
              </a:camera>
              <a:lightRig rig="threePt" dir="t"/>
            </a:scene3d>
          </p:spPr>
        </p:pic>
        <p:pic>
          <p:nvPicPr>
            <p:cNvPr id="16" name="Picture 15" descr="D:\Utilizadores\jorge.silva\Ambiente de trabalho\Icons Grandes\screenshots\Home.pn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968332" y="3189641"/>
              <a:ext cx="1660263" cy="967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perspectiveContrastingLeftFacing">
                <a:rot lat="577259" lon="2028866" rev="21580939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414248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 (template).pptx" id="{C98C1469-D4A9-42D0-970C-0F3F61FD2CC0}" vid="{32D6F775-2B23-47CD-ADCA-215214E4766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DF98404-1FB0-4F65-A18E-E325B7C6BC13}"/>
</file>

<file path=customXml/itemProps2.xml><?xml version="1.0" encoding="utf-8"?>
<ds:datastoreItem xmlns:ds="http://schemas.openxmlformats.org/officeDocument/2006/customXml" ds:itemID="{ABC7F0BD-362E-4119-98A5-85E73561D74A}"/>
</file>

<file path=customXml/itemProps3.xml><?xml version="1.0" encoding="utf-8"?>
<ds:datastoreItem xmlns:ds="http://schemas.openxmlformats.org/officeDocument/2006/customXml" ds:itemID="{0F76A4DB-ACC3-4846-B603-50F13E49909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</TotalTime>
  <Words>121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MS PGothic</vt:lpstr>
      <vt:lpstr>MS PGothic</vt:lpstr>
      <vt:lpstr>Arial</vt:lpstr>
      <vt:lpstr>Calibri</vt:lpstr>
      <vt:lpstr>Calibri Light</vt:lpstr>
      <vt:lpstr>Custom Design</vt:lpstr>
      <vt:lpstr>PowerPoint Presentation</vt:lpstr>
      <vt:lpstr>Showcasing here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Efacec</dc:title>
  <dc:creator>Rogério Paulo</dc:creator>
  <cp:lastModifiedBy>Cláudio Manuel Silva</cp:lastModifiedBy>
  <cp:revision>1598</cp:revision>
  <cp:lastPrinted>2016-01-29T07:23:00Z</cp:lastPrinted>
  <dcterms:created xsi:type="dcterms:W3CDTF">2010-06-21T16:39:20Z</dcterms:created>
  <dcterms:modified xsi:type="dcterms:W3CDTF">2016-08-21T16:49:28Z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</Properties>
</file>