
<file path=[Content_Types].xml><?xml version="1.0" encoding="utf-8"?>
<Types xmlns="http://schemas.openxmlformats.org/package/2006/content-types">
  <Default Extension="png" ContentType="image/png"/>
  <Default Extension="pdf" ContentType="application/pd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7"/>
  </p:notesMasterIdLst>
  <p:handoutMasterIdLst>
    <p:handoutMasterId r:id="rId8"/>
  </p:handoutMasterIdLst>
  <p:sldIdLst>
    <p:sldId id="257" r:id="rId5"/>
    <p:sldId id="259" r:id="rId6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1682C6"/>
    <a:srgbClr val="178AC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7" d="100"/>
          <a:sy n="87" d="100"/>
        </p:scale>
        <p:origin x="-756" y="-7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C7D073-157C-C241-9478-2BF294D2FF29}" type="datetimeFigureOut">
              <a:rPr lang="en-US" smtClean="0"/>
              <a:pPr/>
              <a:t>8/20/2016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2F1B86-5E36-7C40-9701-9CCF4D57A90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23296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365F99-7AB8-284A-ACD8-2BD0A087A80D}" type="datetimeFigureOut">
              <a:rPr lang="en-US" smtClean="0"/>
              <a:pPr/>
              <a:t>8/20/2016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1497AC-8F81-774F-9A0C-B0F14F1618D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64289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df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df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590273"/>
            <a:ext cx="7772400" cy="694571"/>
          </a:xfrm>
          <a:prstGeom prst="rect">
            <a:avLst/>
          </a:prstGeom>
        </p:spPr>
        <p:txBody>
          <a:bodyPr>
            <a:normAutofit/>
          </a:bodyPr>
          <a:lstStyle>
            <a:lvl1pPr algn="r">
              <a:defRPr sz="3400" b="0" i="0">
                <a:solidFill>
                  <a:schemeClr val="bg1"/>
                </a:solidFill>
                <a:latin typeface="Myriad Pro Light"/>
                <a:cs typeface="Myriad Pro Ligh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3156624"/>
            <a:ext cx="7772400" cy="48858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r">
              <a:buNone/>
              <a:defRPr sz="1800">
                <a:solidFill>
                  <a:schemeClr val="bg1"/>
                </a:solidFill>
                <a:latin typeface="Myriad Pro"/>
                <a:cs typeface="Myriad Pro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519161" cy="27384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fld id="{73860366-423C-4342-ABC2-2B8F20DA21EE}" type="datetime1">
              <a:rPr lang="en-US" smtClean="0"/>
              <a:pPr/>
              <a:t>8/20/2016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76361" y="4767264"/>
            <a:ext cx="5043439" cy="273844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Title Goes Here</a:t>
            </a:r>
            <a:endParaRPr lang="en-US" dirty="0" smtClean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681925" cy="27384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Calibri'"/>
                <a:cs typeface="Calibri'"/>
              </a:defRPr>
            </a:lvl1pPr>
          </a:lstStyle>
          <a:p>
            <a:fld id="{75482A49-9F92-9646-AFD3-8A087560BA6A}" type="datetime1">
              <a:rPr lang="en-US" smtClean="0"/>
              <a:pPr/>
              <a:t>8/20/2016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263112" y="4767264"/>
            <a:ext cx="4756688" cy="273844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bg1"/>
                </a:solidFill>
                <a:latin typeface="Calibri'"/>
                <a:cs typeface="Calibri'"/>
              </a:defRPr>
            </a:lvl1pPr>
          </a:lstStyle>
          <a:p>
            <a:r>
              <a:rPr lang="en-US" dirty="0" smtClean="0"/>
              <a:t>Title Goes Here</a:t>
            </a:r>
            <a:endParaRPr lang="en-US" dirty="0"/>
          </a:p>
        </p:txBody>
      </p:sp>
      <p:pic>
        <p:nvPicPr>
          <p:cNvPr id="4" name="Picture 3" descr="SISCO Logo_Full1.eps"/>
          <p:cNvPicPr>
            <a:picLocks noChangeAspect="1"/>
          </p:cNvPicPr>
          <p:nvPr userDrawn="1"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3"/>
              <a:stretch>
                <a:fillRect/>
              </a:stretch>
            </p:blipFill>
          </mc:Choice>
          <mc:Fallback>
            <p:blipFill>
              <a:blip r:embed="rId4"/>
              <a:stretch>
                <a:fillRect/>
              </a:stretch>
            </p:blipFill>
          </mc:Fallback>
        </mc:AlternateContent>
        <p:spPr>
          <a:xfrm>
            <a:off x="6663020" y="278646"/>
            <a:ext cx="1822605" cy="996683"/>
          </a:xfrm>
          <a:prstGeom prst="rect">
            <a:avLst/>
          </a:prstGeom>
        </p:spPr>
      </p:pic>
      <p:sp>
        <p:nvSpPr>
          <p:cNvPr id="5" name="TextBox 4"/>
          <p:cNvSpPr txBox="1"/>
          <p:nvPr userDrawn="1"/>
        </p:nvSpPr>
        <p:spPr>
          <a:xfrm>
            <a:off x="4707726" y="1612917"/>
            <a:ext cx="3863643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500" dirty="0" smtClean="0">
                <a:solidFill>
                  <a:srgbClr val="1682C6"/>
                </a:solidFill>
                <a:latin typeface="Myriad Pro"/>
                <a:cs typeface="Myriad Pro"/>
              </a:rPr>
              <a:t>Thank You</a:t>
            </a:r>
            <a:endParaRPr lang="en-US" sz="5500" dirty="0">
              <a:solidFill>
                <a:srgbClr val="1682C6"/>
              </a:solidFill>
              <a:latin typeface="Myriad Pro"/>
              <a:cs typeface="Myriad Pr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674176" cy="27384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Calibri'"/>
                <a:cs typeface="Calibri'"/>
              </a:defRPr>
            </a:lvl1pPr>
          </a:lstStyle>
          <a:p>
            <a:fld id="{75482A49-9F92-9646-AFD3-8A087560BA6A}" type="datetime1">
              <a:rPr lang="en-US" smtClean="0"/>
              <a:pPr/>
              <a:t>8/20/2016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286359" y="4767264"/>
            <a:ext cx="4733441" cy="273844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bg1"/>
                </a:solidFill>
                <a:latin typeface="Calibri'"/>
                <a:cs typeface="Calibri'"/>
              </a:defRPr>
            </a:lvl1pPr>
          </a:lstStyle>
          <a:p>
            <a:r>
              <a:rPr lang="en-US" dirty="0" smtClean="0"/>
              <a:t>Title Goes Here</a:t>
            </a:r>
            <a:endParaRPr lang="en-US" dirty="0"/>
          </a:p>
        </p:txBody>
      </p:sp>
      <p:pic>
        <p:nvPicPr>
          <p:cNvPr id="4" name="Picture 3" descr="SISCO Logo_Full1.eps"/>
          <p:cNvPicPr>
            <a:picLocks noChangeAspect="1"/>
          </p:cNvPicPr>
          <p:nvPr userDrawn="1"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3"/>
              <a:stretch>
                <a:fillRect/>
              </a:stretch>
            </p:blipFill>
          </mc:Choice>
          <mc:Fallback>
            <p:blipFill>
              <a:blip r:embed="rId4"/>
              <a:stretch>
                <a:fillRect/>
              </a:stretch>
            </p:blipFill>
          </mc:Fallback>
        </mc:AlternateContent>
        <p:spPr>
          <a:xfrm>
            <a:off x="6663020" y="278646"/>
            <a:ext cx="1822605" cy="99668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5" r:id="rId3"/>
    <p:sldLayoutId id="2147483656" r:id="rId4"/>
  </p:sldLayoutIdLst>
  <p:hf hdr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d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d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SISCO Logo_Full1.eps"/>
          <p:cNvPicPr>
            <a:picLocks noChangeAspect="1"/>
          </p:cNvPicPr>
          <p:nvPr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3"/>
              <a:stretch>
                <a:fillRect/>
              </a:stretch>
            </p:blipFill>
          </mc:Choice>
          <mc:Fallback>
            <p:blipFill>
              <a:blip r:embed="rId4"/>
              <a:stretch>
                <a:fillRect/>
              </a:stretch>
            </p:blipFill>
          </mc:Fallback>
        </mc:AlternateContent>
        <p:spPr>
          <a:xfrm>
            <a:off x="574429" y="213100"/>
            <a:ext cx="1770186" cy="96801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89857" y="1501317"/>
            <a:ext cx="8365252" cy="2841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-339725">
              <a:lnSpc>
                <a:spcPct val="150000"/>
              </a:lnSpc>
              <a:spcAft>
                <a:spcPts val="600"/>
              </a:spcAft>
              <a:buFont typeface="ZapfDingbats" pitchFamily="82" charset="0"/>
              <a:buChar char="4"/>
            </a:pPr>
            <a:r>
              <a:rPr 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Source Code </a:t>
            </a:r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for Devices and Applications</a:t>
            </a:r>
          </a:p>
          <a:p>
            <a:pPr indent="-339725">
              <a:lnSpc>
                <a:spcPct val="150000"/>
              </a:lnSpc>
              <a:spcAft>
                <a:spcPts val="600"/>
              </a:spcAft>
              <a:buFont typeface="ZapfDingbats" pitchFamily="82" charset="0"/>
              <a:buChar char="4"/>
            </a:pPr>
            <a:r>
              <a:rPr 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Substation Interface </a:t>
            </a:r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for SCADA, G/W, Proxies &amp; OPC</a:t>
            </a:r>
          </a:p>
          <a:p>
            <a:pPr indent="-339725">
              <a:lnSpc>
                <a:spcPct val="150000"/>
              </a:lnSpc>
              <a:spcAft>
                <a:spcPts val="600"/>
              </a:spcAft>
              <a:buFont typeface="ZapfDingbats" pitchFamily="82" charset="0"/>
              <a:buChar char="4"/>
            </a:pPr>
            <a:r>
              <a:rPr 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SCL Utilities </a:t>
            </a:r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for System Comparison and Model </a:t>
            </a:r>
            <a:r>
              <a:rPr lang="en-US" sz="28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Mgmt</a:t>
            </a:r>
            <a:endParaRPr lang="en-US" sz="28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indent="-339725">
              <a:lnSpc>
                <a:spcPct val="150000"/>
              </a:lnSpc>
              <a:spcAft>
                <a:spcPts val="600"/>
              </a:spcAft>
              <a:buFont typeface="ZapfDingbats" pitchFamily="82" charset="0"/>
              <a:buChar char="4"/>
            </a:pPr>
            <a:r>
              <a:rPr 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Wide Area Protection </a:t>
            </a:r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using GOOSE and 90-5</a:t>
            </a:r>
          </a:p>
        </p:txBody>
      </p:sp>
      <p:sp>
        <p:nvSpPr>
          <p:cNvPr id="2" name="Rectangle 1"/>
          <p:cNvSpPr/>
          <p:nvPr/>
        </p:nvSpPr>
        <p:spPr>
          <a:xfrm>
            <a:off x="2341628" y="435499"/>
            <a:ext cx="621035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spcAft>
                <a:spcPts val="1200"/>
              </a:spcAft>
            </a:pPr>
            <a:r>
              <a:rPr lang="en-US" sz="3200" b="1" dirty="0" smtClean="0">
                <a:solidFill>
                  <a:schemeClr val="accent1"/>
                </a:solidFill>
              </a:rPr>
              <a:t>Leadership in </a:t>
            </a:r>
            <a:r>
              <a:rPr lang="en-US" sz="3200" b="1" dirty="0">
                <a:solidFill>
                  <a:schemeClr val="accent1"/>
                </a:solidFill>
              </a:rPr>
              <a:t>IEC 61850 Technology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SISCO Logo_Full1.eps"/>
          <p:cNvPicPr>
            <a:picLocks noChangeAspect="1"/>
          </p:cNvPicPr>
          <p:nvPr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3"/>
              <a:stretch>
                <a:fillRect/>
              </a:stretch>
            </p:blipFill>
          </mc:Choice>
          <mc:Fallback>
            <p:blipFill>
              <a:blip r:embed="rId4"/>
              <a:stretch>
                <a:fillRect/>
              </a:stretch>
            </p:blipFill>
          </mc:Fallback>
        </mc:AlternateContent>
        <p:spPr>
          <a:xfrm>
            <a:off x="574429" y="213100"/>
            <a:ext cx="1770186" cy="96801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57200" y="1539584"/>
            <a:ext cx="8299937" cy="29084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-339725">
              <a:lnSpc>
                <a:spcPct val="150000"/>
              </a:lnSpc>
              <a:spcAft>
                <a:spcPts val="600"/>
              </a:spcAft>
              <a:buFont typeface="ZapfDingbats" pitchFamily="82" charset="0"/>
              <a:buChar char="4"/>
            </a:pPr>
            <a:r>
              <a:rPr 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CIM – 61850 </a:t>
            </a:r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Harmonized Model &amp; Data </a:t>
            </a:r>
            <a:r>
              <a:rPr lang="en-US" sz="28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Mgmt</a:t>
            </a:r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Tools</a:t>
            </a:r>
          </a:p>
          <a:p>
            <a:pPr indent="-339725">
              <a:lnSpc>
                <a:spcPct val="150000"/>
              </a:lnSpc>
              <a:spcAft>
                <a:spcPts val="600"/>
              </a:spcAft>
              <a:buFont typeface="ZapfDingbats" pitchFamily="82" charset="0"/>
              <a:buChar char="4"/>
            </a:pPr>
            <a:r>
              <a:rPr 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ICCP-TASE.2 </a:t>
            </a:r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Interfaces and Source Code</a:t>
            </a:r>
          </a:p>
          <a:p>
            <a:pPr indent="-339725">
              <a:lnSpc>
                <a:spcPct val="150000"/>
              </a:lnSpc>
              <a:spcAft>
                <a:spcPts val="600"/>
              </a:spcAft>
              <a:buFont typeface="ZapfDingbats" pitchFamily="82" charset="0"/>
              <a:buChar char="4"/>
            </a:pPr>
            <a:r>
              <a:rPr 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COMTRADE Processing </a:t>
            </a:r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Utilities for OSIsoft PI</a:t>
            </a:r>
            <a:r>
              <a:rPr lang="en-US" sz="2800" baseline="40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®</a:t>
            </a:r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System</a:t>
            </a:r>
          </a:p>
          <a:p>
            <a:pPr indent="-339725">
              <a:lnSpc>
                <a:spcPct val="150000"/>
              </a:lnSpc>
              <a:spcAft>
                <a:spcPts val="600"/>
              </a:spcAft>
              <a:buFont typeface="ZapfDingbats" pitchFamily="82" charset="0"/>
              <a:buChar char="4"/>
            </a:pPr>
            <a:r>
              <a:rPr 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CIM Messaging &amp; Modeling </a:t>
            </a:r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for </a:t>
            </a:r>
            <a:r>
              <a:rPr lang="en-US" sz="28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EAI</a:t>
            </a:r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and Data Mgmt.</a:t>
            </a:r>
          </a:p>
        </p:txBody>
      </p:sp>
      <p:sp>
        <p:nvSpPr>
          <p:cNvPr id="2" name="Rectangle 1"/>
          <p:cNvSpPr/>
          <p:nvPr/>
        </p:nvSpPr>
        <p:spPr>
          <a:xfrm>
            <a:off x="2615965" y="252169"/>
            <a:ext cx="592528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chemeClr val="accent1"/>
                </a:solidFill>
                <a:latin typeface="+mj-lt"/>
              </a:rPr>
              <a:t>Transforming the World of Energy Using Open Standards</a:t>
            </a:r>
          </a:p>
        </p:txBody>
      </p:sp>
    </p:spTree>
    <p:extLst>
      <p:ext uri="{BB962C8B-B14F-4D97-AF65-F5344CB8AC3E}">
        <p14:creationId xmlns:p14="http://schemas.microsoft.com/office/powerpoint/2010/main" val="3071182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E9CF7B1B3D5B2419279A2E131EB9F8C" ma:contentTypeVersion="0" ma:contentTypeDescription="Create a new document." ma:contentTypeScope="" ma:versionID="1cc519b14bca0dc5b9f85534f4aeb69c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3892c865fa2e0de8455bf68d9484838e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Organization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AA13369B-0E4A-49BB-A574-84AD35B5707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506A29CB-B708-4395-9BC0-81E53DC683C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6BE3A0C-8167-4663-AE1D-BA9811F15D9E}">
  <ds:schemaRefs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446</TotalTime>
  <Words>76</Words>
  <Application>Microsoft Office PowerPoint</Application>
  <PresentationFormat>On-screen Show (16:9)</PresentationFormat>
  <Paragraphs>10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PowerPoint Presentation</vt:lpstr>
      <vt:lpstr>PowerPoint Presentation</vt:lpstr>
    </vt:vector>
  </TitlesOfParts>
  <Company>Forest Creative Group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Paul Aiuto</dc:creator>
  <cp:lastModifiedBy>Ralph Mackiewicz</cp:lastModifiedBy>
  <cp:revision>44</cp:revision>
  <cp:lastPrinted>2014-01-03T15:00:35Z</cp:lastPrinted>
  <dcterms:created xsi:type="dcterms:W3CDTF">2014-01-08T20:06:17Z</dcterms:created>
  <dcterms:modified xsi:type="dcterms:W3CDTF">2016-08-20T09:09:21Z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0x0101005E9CF7B1B3D5B2419279A2E131EB9F8C</vt:lpwstr>
  </property>
</Properties>
</file>