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Default Extension="wdp" ContentType="image/vnd.ms-photo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416" r:id="rId3"/>
    <p:sldId id="449" r:id="rId4"/>
    <p:sldId id="450" r:id="rId5"/>
    <p:sldId id="451" r:id="rId6"/>
    <p:sldId id="457" r:id="rId7"/>
    <p:sldId id="452" r:id="rId8"/>
    <p:sldId id="453" r:id="rId9"/>
    <p:sldId id="454" r:id="rId10"/>
    <p:sldId id="448" r:id="rId11"/>
    <p:sldId id="417" r:id="rId12"/>
    <p:sldId id="418" r:id="rId13"/>
    <p:sldId id="419" r:id="rId14"/>
    <p:sldId id="421" r:id="rId15"/>
    <p:sldId id="456" r:id="rId16"/>
    <p:sldId id="455" r:id="rId17"/>
    <p:sldId id="3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yprian Peters" initials="CP" lastIdx="1" clrIdx="0">
    <p:extLst>
      <p:ext uri="{19B8F6BF-5375-455C-9EA6-DF929625EA0E}">
        <p15:presenceInfo xmlns:p15="http://schemas.microsoft.com/office/powerpoint/2012/main" userId="Cyprian Peter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AF"/>
    <a:srgbClr val="3FAFEE"/>
    <a:srgbClr val="333333"/>
    <a:srgbClr val="0F6FAC"/>
    <a:srgbClr val="DAE9F6"/>
    <a:srgbClr val="1180C5"/>
    <a:srgbClr val="B1D0E9"/>
    <a:srgbClr val="E7F0F9"/>
    <a:srgbClr val="D0E2F0"/>
    <a:srgbClr val="A7C9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3256" autoAdjust="0"/>
  </p:normalViewPr>
  <p:slideViewPr>
    <p:cSldViewPr snapToGrid="0">
      <p:cViewPr varScale="1">
        <p:scale>
          <a:sx n="84" d="100"/>
          <a:sy n="84" d="100"/>
        </p:scale>
        <p:origin x="145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CA6C7-561D-43E4-A879-EDF2E936B59E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29407-4969-410C-BD5B-020FDF9EE5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210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7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CA" sz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3130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199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0348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877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6263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4695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094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845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9134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346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8304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kern="1200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8520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kern="1200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862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kern="1200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3797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29407-4969-410C-BD5B-020FDF9EE52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8891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83" b="17924"/>
          <a:stretch/>
        </p:blipFill>
        <p:spPr>
          <a:xfrm>
            <a:off x="0" y="0"/>
            <a:ext cx="12187989" cy="6858000"/>
          </a:xfrm>
          <a:prstGeom prst="rect">
            <a:avLst/>
          </a:prstGeom>
        </p:spPr>
      </p:pic>
      <p:sp>
        <p:nvSpPr>
          <p:cNvPr id="43" name="Rectangle 42"/>
          <p:cNvSpPr/>
          <p:nvPr userDrawn="1"/>
        </p:nvSpPr>
        <p:spPr>
          <a:xfrm>
            <a:off x="-4011" y="2691851"/>
            <a:ext cx="12192000" cy="1508105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0" y="5263469"/>
            <a:ext cx="3616956" cy="13178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6" t="7134" r="33704" b="3275"/>
          <a:stretch/>
        </p:blipFill>
        <p:spPr>
          <a:xfrm>
            <a:off x="8662737" y="18877"/>
            <a:ext cx="3290685" cy="68126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0" y="276315"/>
            <a:ext cx="1318216" cy="1318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376" y="493498"/>
            <a:ext cx="5346650" cy="1510927"/>
          </a:xfrm>
          <a:prstGeom prst="rect">
            <a:avLst/>
          </a:prstGeom>
        </p:spPr>
      </p:pic>
      <p:sp>
        <p:nvSpPr>
          <p:cNvPr id="44" name="TextBox 43"/>
          <p:cNvSpPr txBox="1"/>
          <p:nvPr userDrawn="1"/>
        </p:nvSpPr>
        <p:spPr>
          <a:xfrm>
            <a:off x="82379" y="2691851"/>
            <a:ext cx="8727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IEC 61850 REPRESENTATION</a:t>
            </a:r>
            <a:r>
              <a:rPr lang="en-CA" sz="3200" baseline="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SWITCHGEAR, SWITCH CONTROLLER AND INTERLOCKING FUNCTIONS FOR REAL-TIME SIMULATIONS</a:t>
            </a:r>
            <a:endParaRPr lang="en-CA" sz="32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461026" y="493498"/>
            <a:ext cx="50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TM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88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3081855" y="6457063"/>
            <a:ext cx="8899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Introducing NovaCor™</a:t>
            </a:r>
            <a:r>
              <a:rPr lang="en-CA" sz="1100" b="1" i="1" baseline="0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en-CA" sz="11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new world</a:t>
            </a:r>
            <a:r>
              <a:rPr lang="en-CA" sz="1100" b="1" i="1" baseline="0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standard for real time digital power system simulation 		</a:t>
            </a:r>
            <a:fld id="{5672686B-1307-4BE0-AD1B-475F95E8DEC9}" type="datetime3">
              <a:rPr lang="en-CA" sz="800" b="1" i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26 August 2018</a:t>
            </a:fld>
            <a:r>
              <a:rPr lang="en-CA" sz="800" b="1" i="1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| Slide </a:t>
            </a:r>
            <a:fld id="{3FB56D12-FA7B-4F23-8C2A-0C2A269F10E8}" type="slidenum">
              <a:rPr lang="en-CA" sz="800" b="1" i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CA" sz="800" b="1" i="1" dirty="0">
              <a:solidFill>
                <a:schemeClr val="accent1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089483" y="6440947"/>
            <a:ext cx="10015464" cy="0"/>
          </a:xfrm>
          <a:prstGeom prst="line">
            <a:avLst/>
          </a:prstGeom>
          <a:ln w="28575">
            <a:gradFill flip="none" rotWithShape="1">
              <a:gsLst>
                <a:gs pos="63832">
                  <a:srgbClr val="B1D0E9"/>
                </a:gs>
                <a:gs pos="88457">
                  <a:srgbClr val="DAE9F6"/>
                </a:gs>
                <a:gs pos="0">
                  <a:srgbClr val="006FAF"/>
                </a:gs>
                <a:gs pos="12000">
                  <a:srgbClr val="0F6FAC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43000">
                  <a:srgbClr val="6FA8D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53" y="6012467"/>
            <a:ext cx="1938310" cy="7062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8" y="71487"/>
            <a:ext cx="1132763" cy="11327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reeform 3"/>
          <p:cNvSpPr/>
          <p:nvPr userDrawn="1"/>
        </p:nvSpPr>
        <p:spPr>
          <a:xfrm>
            <a:off x="-13648" y="994193"/>
            <a:ext cx="12201099" cy="578777"/>
          </a:xfrm>
          <a:custGeom>
            <a:avLst/>
            <a:gdLst>
              <a:gd name="connsiteX0" fmla="*/ 0 w 12201099"/>
              <a:gd name="connsiteY0" fmla="*/ 578777 h 578777"/>
              <a:gd name="connsiteX1" fmla="*/ 3630305 w 12201099"/>
              <a:gd name="connsiteY1" fmla="*/ 128401 h 578777"/>
              <a:gd name="connsiteX2" fmla="*/ 12201099 w 12201099"/>
              <a:gd name="connsiteY2" fmla="*/ 60162 h 57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01099" h="578777">
                <a:moveTo>
                  <a:pt x="0" y="578777"/>
                </a:moveTo>
                <a:cubicBezTo>
                  <a:pt x="798394" y="396807"/>
                  <a:pt x="1596789" y="214837"/>
                  <a:pt x="3630305" y="128401"/>
                </a:cubicBezTo>
                <a:cubicBezTo>
                  <a:pt x="5663822" y="41965"/>
                  <a:pt x="10545171" y="-71766"/>
                  <a:pt x="12201099" y="60162"/>
                </a:cubicBezTo>
              </a:path>
            </a:pathLst>
          </a:custGeom>
          <a:noFill/>
          <a:ln w="101600">
            <a:solidFill>
              <a:srgbClr val="3FA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Freeform 15"/>
          <p:cNvSpPr/>
          <p:nvPr userDrawn="1"/>
        </p:nvSpPr>
        <p:spPr>
          <a:xfrm>
            <a:off x="0" y="1074765"/>
            <a:ext cx="12201099" cy="578777"/>
          </a:xfrm>
          <a:custGeom>
            <a:avLst/>
            <a:gdLst>
              <a:gd name="connsiteX0" fmla="*/ 0 w 12201099"/>
              <a:gd name="connsiteY0" fmla="*/ 578777 h 578777"/>
              <a:gd name="connsiteX1" fmla="*/ 3630305 w 12201099"/>
              <a:gd name="connsiteY1" fmla="*/ 128401 h 578777"/>
              <a:gd name="connsiteX2" fmla="*/ 12201099 w 12201099"/>
              <a:gd name="connsiteY2" fmla="*/ 60162 h 57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01099" h="578777">
                <a:moveTo>
                  <a:pt x="0" y="578777"/>
                </a:moveTo>
                <a:cubicBezTo>
                  <a:pt x="798394" y="396807"/>
                  <a:pt x="1596789" y="214837"/>
                  <a:pt x="3630305" y="128401"/>
                </a:cubicBezTo>
                <a:cubicBezTo>
                  <a:pt x="5663822" y="41965"/>
                  <a:pt x="10545171" y="-71766"/>
                  <a:pt x="12201099" y="60162"/>
                </a:cubicBezTo>
              </a:path>
            </a:pathLst>
          </a:custGeom>
          <a:noFill/>
          <a:ln w="57150">
            <a:solidFill>
              <a:srgbClr val="006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338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3352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358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70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38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5818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6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537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61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817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350D5-57DB-4C74-9901-399684733A47}" type="datetimeFigureOut">
              <a:rPr lang="en-CA" smtClean="0"/>
              <a:t>2018-08-26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3EDA4-3B68-48CE-B4A1-A398B73CEA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200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8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7672" y="134353"/>
            <a:ext cx="2316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Outline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863" y="2123922"/>
            <a:ext cx="61886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Switchgear Modeling in IEC 61850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Development of the Simulation Model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Test Setup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Results and Discussion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48" y="1229818"/>
            <a:ext cx="3409835" cy="51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5484" y="134353"/>
            <a:ext cx="3821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8" y="1600200"/>
            <a:ext cx="11251896" cy="411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IEC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61850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has become the preferred standard for substation automation systems (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SAS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around the world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Testing and validating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control systems in a substation such as high voltage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switchgear controls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can </a:t>
            </a:r>
            <a:r>
              <a:rPr lang="en-CA" sz="2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 </a:t>
            </a:r>
            <a:r>
              <a:rPr lang="en-CA" sz="24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challenging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due to the unavailability of an accurate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replica test system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Control systems can be tested in a virtual environment by modelling them inside a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real-time </a:t>
            </a:r>
            <a:r>
              <a:rPr lang="en-CA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simulator</a:t>
            </a:r>
            <a:endParaRPr lang="en-CA" sz="24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9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6732" y="134353"/>
            <a:ext cx="5718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Switchgear Control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7" y="1600200"/>
            <a:ext cx="11516301" cy="416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High voltage switchgear 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an electrical substation operates in response to either a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trip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or a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switch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(opening and closing) command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Typically, only protection and control intelligent electronic devices (IEDs) at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bay level 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can trip circuit breakers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circuit breaker can either be switched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locally with manual control 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 by a command from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bay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station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and/or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remote levels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IEC 61850 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defines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data models 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 representing switchgear and their associated controls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These data models can be read and controlled by </a:t>
            </a:r>
            <a:r>
              <a:rPr lang="en-CA" sz="2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MMS</a:t>
            </a:r>
            <a:r>
              <a:rPr lang="en-CA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communication </a:t>
            </a:r>
            <a:r>
              <a:rPr lang="en-CA" sz="21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protocol</a:t>
            </a:r>
            <a:endParaRPr lang="en-CA" sz="21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76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1915" y="134353"/>
            <a:ext cx="4648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Control Models</a:t>
            </a:r>
            <a:endParaRPr lang="en-CA" sz="48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7" y="1600200"/>
            <a:ext cx="115934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different applications require different control behaviours, IEC 61850 defines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four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control </a:t>
            </a:r>
            <a:r>
              <a:rPr lang="en-CA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models: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 control with normal security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SBO (select before operate) control with normal security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 control with enhanced security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SBO control with enhanced </a:t>
            </a: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security</a:t>
            </a:r>
            <a:endParaRPr lang="en-CA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79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5084" y="134353"/>
            <a:ext cx="822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Originator Category (</a:t>
            </a:r>
            <a:r>
              <a:rPr lang="en-CA" sz="4800" b="1" i="1" dirty="0" err="1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orCat</a:t>
            </a:r>
            <a:r>
              <a:rPr lang="en-CA" sz="48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CA" sz="48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6" y="1600200"/>
            <a:ext cx="11639553" cy="476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1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Originator </a:t>
            </a:r>
            <a:r>
              <a:rPr lang="en-CA" sz="19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category </a:t>
            </a:r>
            <a:r>
              <a:rPr lang="en-CA" sz="1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CA" sz="1900" i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orCat</a:t>
            </a:r>
            <a:r>
              <a:rPr lang="en-CA" sz="1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CA" sz="19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indicates who/what requested the change of state of a controllable </a:t>
            </a:r>
            <a:r>
              <a:rPr lang="en-CA" sz="1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value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108748"/>
              </p:ext>
            </p:extLst>
          </p:nvPr>
        </p:nvGraphicFramePr>
        <p:xfrm>
          <a:off x="962993" y="2236697"/>
          <a:ext cx="1026604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76">
                  <a:extLst>
                    <a:ext uri="{9D8B030D-6E8A-4147-A177-3AD203B41FA5}">
                      <a16:colId xmlns:a16="http://schemas.microsoft.com/office/drawing/2014/main" val="160693468"/>
                    </a:ext>
                  </a:extLst>
                </a:gridCol>
                <a:gridCol w="8716172">
                  <a:extLst>
                    <a:ext uri="{9D8B030D-6E8A-4147-A177-3AD203B41FA5}">
                      <a16:colId xmlns:a16="http://schemas.microsoft.com/office/drawing/2014/main" val="3631385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Values for</a:t>
                      </a:r>
                      <a:r>
                        <a:rPr lang="en-CA" sz="1600" baseline="0" dirty="0" smtClean="0"/>
                        <a:t> </a:t>
                      </a:r>
                      <a:r>
                        <a:rPr lang="en-CA" sz="1600" baseline="0" dirty="0" err="1" smtClean="0"/>
                        <a:t>orCat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Explanation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7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not-supported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That value shall not be used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9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bay-control</a:t>
                      </a:r>
                      <a:endParaRPr lang="en-CA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Control operation issued from an operator using a client located at bay level</a:t>
                      </a:r>
                      <a:endParaRPr lang="en-CA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1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station-control</a:t>
                      </a:r>
                      <a:endParaRPr lang="en-CA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Control operation issued from an operator using a client located at station level</a:t>
                      </a:r>
                      <a:endParaRPr lang="en-CA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remote-control</a:t>
                      </a:r>
                      <a:endParaRPr lang="en-CA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/>
                        <a:t>Control operation from a remote operator outside the substation (for example network control center)</a:t>
                      </a:r>
                      <a:endParaRPr lang="en-CA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02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automatic-bay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Control operation issued from an automatic function at bay level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9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automatic-station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Control operation issued from an automatic function at station level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1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automatic-remote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Control operation issued from a automatic function outside of the substation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6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maintenance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Control operation issued from a maintenance/service tool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88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process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2"/>
                          </a:solidFill>
                        </a:rPr>
                        <a:t>Status change occurred without control action (for example external trip of a circuit breaker or failure inside the breaker)</a:t>
                      </a:r>
                      <a:endParaRPr lang="en-CA" sz="12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59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49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5929" y="134353"/>
            <a:ext cx="5780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Control Parameters</a:t>
            </a:r>
            <a:endParaRPr lang="en-CA" sz="48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7" y="1600200"/>
            <a:ext cx="11108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originator’s right to possess the control authority for a particular switch depends on a </a:t>
            </a:r>
            <a:r>
              <a:rPr lang="en-CA" sz="2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prescribed set </a:t>
            </a:r>
            <a:r>
              <a:rPr lang="en-CA" sz="2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control parameters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259835"/>
              </p:ext>
            </p:extLst>
          </p:nvPr>
        </p:nvGraphicFramePr>
        <p:xfrm>
          <a:off x="1159675" y="3001523"/>
          <a:ext cx="10129538" cy="2439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906">
                  <a:extLst>
                    <a:ext uri="{9D8B030D-6E8A-4147-A177-3AD203B41FA5}">
                      <a16:colId xmlns:a16="http://schemas.microsoft.com/office/drawing/2014/main" val="3164040213"/>
                    </a:ext>
                  </a:extLst>
                </a:gridCol>
                <a:gridCol w="7198632">
                  <a:extLst>
                    <a:ext uri="{9D8B030D-6E8A-4147-A177-3AD203B41FA5}">
                      <a16:colId xmlns:a16="http://schemas.microsoft.com/office/drawing/2014/main" val="3786202957"/>
                    </a:ext>
                  </a:extLst>
                </a:gridCol>
              </a:tblGrid>
              <a:tr h="457759">
                <a:tc>
                  <a:txBody>
                    <a:bodyPr/>
                    <a:lstStyle/>
                    <a:p>
                      <a:pPr algn="ctr"/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Control Parameter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Description (as per IEC 61850-7-4)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95912"/>
                  </a:ext>
                </a:extLst>
              </a:tr>
              <a:tr h="457759">
                <a:tc>
                  <a:txBody>
                    <a:bodyPr/>
                    <a:lstStyle/>
                    <a:p>
                      <a:pPr algn="ctr"/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XCBR/XSWI/</a:t>
                      </a:r>
                      <a:r>
                        <a:rPr lang="en-CA" sz="2200" kern="12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CSWI.Loc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Shows the control behaviour of the logical node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39480"/>
                  </a:ext>
                </a:extLst>
              </a:tr>
              <a:tr h="457759">
                <a:tc>
                  <a:txBody>
                    <a:bodyPr/>
                    <a:lstStyle/>
                    <a:p>
                      <a:pPr algn="ctr"/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LLN0.MltLev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Shows if more than one source of control commands is accepted at</a:t>
                      </a:r>
                      <a:r>
                        <a:rPr lang="en-CA" sz="2200" kern="1200" baseline="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 certain level at the same time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07879"/>
                  </a:ext>
                </a:extLst>
              </a:tr>
              <a:tr h="457759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200" kern="1200" dirty="0" err="1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CSWI.LocSta</a:t>
                      </a:r>
                      <a:endParaRPr lang="en-CA" sz="2200" kern="1200" dirty="0" smtClean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/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200" kern="1200" dirty="0" smtClean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Shows the switching authority at station level. </a:t>
                      </a:r>
                      <a:endParaRPr lang="en-CA" sz="220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390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8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7493" y="134353"/>
            <a:ext cx="9837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Control Parameters &amp; Control Authority</a:t>
            </a:r>
            <a:endParaRPr lang="en-CA" sz="40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797" y="1600200"/>
            <a:ext cx="3343571" cy="53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LLN0.Mltlev = False</a:t>
            </a:r>
            <a:endParaRPr lang="en-CA" sz="2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0" descr="C:\Users\dinesh\AppData\Local\Temp\SNAGHTML5a45a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82" y="1277956"/>
            <a:ext cx="7272945" cy="510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7493" y="134353"/>
            <a:ext cx="9837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Control Parameters &amp; Control Authority</a:t>
            </a:r>
            <a:endParaRPr lang="en-CA" sz="40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797" y="1600200"/>
            <a:ext cx="3343571" cy="53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LLN0.Mltlev = True</a:t>
            </a:r>
            <a:endParaRPr lang="en-CA" sz="2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357" y="1277956"/>
            <a:ext cx="7249616" cy="51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453" y="134353"/>
            <a:ext cx="53351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Simulation Model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546" y="1110478"/>
            <a:ext cx="7342466" cy="532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6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1095" y="134353"/>
            <a:ext cx="8989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Initialization of Switch Objects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7" y="1600200"/>
            <a:ext cx="116852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</a:t>
            </a: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four control models are implemented with an additional “status only” option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Control model type is chosen when LN instances are first created using the </a:t>
            </a:r>
            <a:r>
              <a:rPr lang="en-C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IED </a:t>
            </a:r>
            <a:r>
              <a:rPr lang="en-CA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configuration </a:t>
            </a:r>
            <a:r>
              <a:rPr lang="en-C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tool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Type of the switch (XCBR or XSWI) is also chosen at this point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three LN instances (XCBR/XSWI, CSWI, CILO) are created simultaneously and locally </a:t>
            </a: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interlinked</a:t>
            </a:r>
            <a:endParaRPr lang="en-CA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004" b="50094"/>
          <a:stretch/>
        </p:blipFill>
        <p:spPr>
          <a:xfrm>
            <a:off x="3142094" y="3856316"/>
            <a:ext cx="5907833" cy="214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3020" y="134353"/>
            <a:ext cx="6405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Model Structure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8" y="1600200"/>
            <a:ext cx="482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related LN instances are grouped </a:t>
            </a: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into </a:t>
            </a: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separate Logical Device (LD)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860" y="1200838"/>
            <a:ext cx="2004455" cy="525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8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9296" y="134353"/>
            <a:ext cx="3173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Setup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459" y="1342297"/>
            <a:ext cx="7811106" cy="498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9296" y="134353"/>
            <a:ext cx="3173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Setup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97" y="1600201"/>
            <a:ext cx="11703589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MMS client program (</a:t>
            </a:r>
            <a:r>
              <a:rPr lang="en-C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MMS Voyageur</a:t>
            </a: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available in RSCAD was used as the MMS client for testing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Testing was carried out in </a:t>
            </a:r>
            <a:r>
              <a:rPr lang="en-C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two phases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Firstly, </a:t>
            </a:r>
            <a:r>
              <a:rPr lang="en-CA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functional aspects </a:t>
            </a:r>
            <a:r>
              <a:rPr lang="en-CA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the developed simulation model were tested to confirm its correct </a:t>
            </a:r>
            <a:r>
              <a:rPr lang="en-CA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operation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Under functional testing: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eight scenarios were tested (as per 7-4 Annex B)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Tests were repeated for interlock checks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Tests were repeated for each control model 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Operation was tested according to state </a:t>
            </a:r>
            <a:r>
              <a:rPr lang="en-CA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machines</a:t>
            </a:r>
            <a:endParaRPr lang="en-US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7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9296" y="134353"/>
            <a:ext cx="3173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Setup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97" y="1600201"/>
            <a:ext cx="11365233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Secondly, the model was used in a simulation of a substation to evaluate its performance under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realistic </a:t>
            </a:r>
            <a:r>
              <a:rPr lang="en-CA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scenarios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Operation switch objects ware tested according to a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 plan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considering practical consideration in a SAS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switching operations during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functional testing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integrated testing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with the example substation exhibited expected </a:t>
            </a:r>
            <a:r>
              <a:rPr lang="en-CA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performances</a:t>
            </a:r>
            <a:endParaRPr lang="en-CA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4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1641" y="134353"/>
            <a:ext cx="6688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Results and Discussion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799" y="1600200"/>
            <a:ext cx="10590883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>
              <a:lnSpc>
                <a:spcPct val="90000"/>
              </a:lnSpc>
            </a:pPr>
            <a:r>
              <a:rPr lang="en-US" sz="3600" dirty="0" smtClean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simulation model presented enables:</a:t>
            </a:r>
            <a:endParaRPr lang="en-US" sz="3600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Producing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testing environment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 real switch controllers (operators) in a SAS to be tested, individually as well as a group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Testing and verification of the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electrical interlocks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the SAS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Interfacing switch objects in the simulation with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actual circuit breakers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via hardwired I/O connections of the </a:t>
            </a:r>
            <a:r>
              <a:rPr lang="en-CA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simulator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Integration of switchgear controls into the </a:t>
            </a:r>
            <a:r>
              <a:rPr lang="en-CA" sz="2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coordinated operation </a:t>
            </a:r>
            <a:r>
              <a:rPr lang="en-CA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the entire SAS, including both protection and control </a:t>
            </a:r>
            <a:r>
              <a:rPr lang="en-CA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systems</a:t>
            </a:r>
            <a:endParaRPr lang="en-CA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2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23706" y="122612"/>
            <a:ext cx="3060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Questions</a:t>
            </a:r>
            <a:endParaRPr lang="en-CA" sz="48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91" y="1625770"/>
            <a:ext cx="4014178" cy="405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6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B1B7381CAF4488DC45DA759A96D11" ma:contentTypeVersion="0" ma:contentTypeDescription="Create a new document." ma:contentTypeScope="" ma:versionID="f0f2dee79ae08c7a12ee5487817c05bf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FAC69C1-4A5B-4D9B-B0CB-749BA8D8ED1D}"/>
</file>

<file path=customXml/itemProps2.xml><?xml version="1.0" encoding="utf-8"?>
<ds:datastoreItem xmlns:ds="http://schemas.openxmlformats.org/officeDocument/2006/customXml" ds:itemID="{1DFB2E4E-0DBF-4264-8BBA-9BA9990DB478}"/>
</file>

<file path=customXml/itemProps3.xml><?xml version="1.0" encoding="utf-8"?>
<ds:datastoreItem xmlns:ds="http://schemas.openxmlformats.org/officeDocument/2006/customXml" ds:itemID="{1A407CCC-62BF-4038-8223-C47BE4DB3E7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7233</TotalTime>
  <Words>753</Words>
  <Application>Microsoft Office PowerPoint</Application>
  <PresentationFormat>Widescreen</PresentationFormat>
  <Paragraphs>103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RTDS Technologies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 Sidwall</dc:creator>
  <cp:lastModifiedBy>Eric Xu</cp:lastModifiedBy>
  <cp:revision>389</cp:revision>
  <dcterms:created xsi:type="dcterms:W3CDTF">2014-06-18T16:21:29Z</dcterms:created>
  <dcterms:modified xsi:type="dcterms:W3CDTF">2018-08-26T15:34:22Z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0x010100311B1B7381CAF4488DC45DA759A96D11</vt:lpwstr>
  </property>
</Properties>
</file>