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5"/>
  </p:notesMasterIdLst>
  <p:sldIdLst>
    <p:sldId id="257" r:id="rId2"/>
    <p:sldId id="288" r:id="rId3"/>
    <p:sldId id="265" r:id="rId4"/>
    <p:sldId id="282" r:id="rId5"/>
    <p:sldId id="283" r:id="rId6"/>
    <p:sldId id="286" r:id="rId7"/>
    <p:sldId id="284" r:id="rId8"/>
    <p:sldId id="274" r:id="rId9"/>
    <p:sldId id="279" r:id="rId10"/>
    <p:sldId id="280" r:id="rId11"/>
    <p:sldId id="281" r:id="rId12"/>
    <p:sldId id="287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7171"/>
    <a:srgbClr val="D6A300"/>
    <a:srgbClr val="5B9BD5"/>
    <a:srgbClr val="7F7F7F"/>
    <a:srgbClr val="A9D18E"/>
    <a:srgbClr val="5374DF"/>
    <a:srgbClr val="7E97E7"/>
    <a:srgbClr val="FFFFFF"/>
    <a:srgbClr val="BE5108"/>
    <a:srgbClr val="4A8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17" autoAdjust="0"/>
    <p:restoredTop sz="86119" autoAdjust="0"/>
  </p:normalViewPr>
  <p:slideViewPr>
    <p:cSldViewPr snapToGrid="0">
      <p:cViewPr varScale="1">
        <p:scale>
          <a:sx n="71" d="100"/>
          <a:sy n="71" d="100"/>
        </p:scale>
        <p:origin x="13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A9C70-E179-42CD-9811-1190651CEB3A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C9477-3B43-4460-98B4-C58282656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6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C9477-3B43-4460-98B4-C582826569F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905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C9477-3B43-4460-98B4-C582826569F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210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C9477-3B43-4460-98B4-C582826569F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400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C9477-3B43-4460-98B4-C582826569F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419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C9477-3B43-4460-98B4-C582826569F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206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C9477-3B43-4460-98B4-C582826569F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352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968" y="5697583"/>
            <a:ext cx="2978663" cy="102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9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110" y="259309"/>
            <a:ext cx="2978663" cy="102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3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611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7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19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54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alphaModFix amt="20000"/>
            <a:lum/>
          </a:blip>
          <a:srcRect/>
          <a:stretch>
            <a:fillRect l="20000" t="30000" r="20000" b="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05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936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3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79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644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35328-01B7-4F91-AD72-88D3586E79F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62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hyperlink" Target="mailto:jstevens@trianglemicroworks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6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AutoShape 7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AutoShape 9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10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AutoShape 11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737228" y="2669025"/>
            <a:ext cx="9676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 Better Way To Test:</a:t>
            </a:r>
          </a:p>
          <a:p>
            <a:r>
              <a:rPr lang="en-US" sz="3600" b="1" dirty="0"/>
              <a:t>IEC 61850 Testing Features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8302" y="4878033"/>
            <a:ext cx="50988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en-US" sz="2400" dirty="0"/>
              <a:t>Joe Stevens</a:t>
            </a:r>
          </a:p>
          <a:p>
            <a:pPr lvl="1" algn="r"/>
            <a:r>
              <a:rPr lang="en-US" sz="2400" dirty="0"/>
              <a:t>Marketing Manager </a:t>
            </a:r>
          </a:p>
          <a:p>
            <a:pPr lvl="1" algn="r"/>
            <a:r>
              <a:rPr lang="en-US" sz="2400" dirty="0"/>
              <a:t>Triangle MicroWorks</a:t>
            </a:r>
          </a:p>
          <a:p>
            <a:pPr lvl="1" algn="r"/>
            <a:r>
              <a:rPr lang="en-US" sz="2400" u="sng" dirty="0">
                <a:hlinkClick r:id="rId2"/>
              </a:rPr>
              <a:t>jstevens@trianglemicroworks.com</a:t>
            </a:r>
            <a:endParaRPr lang="en-US" sz="2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383164" y="95002"/>
            <a:ext cx="2395661" cy="6689560"/>
            <a:chOff x="1004442" y="7040971"/>
            <a:chExt cx="5897331" cy="164675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8078" y="16167968"/>
              <a:ext cx="4073922" cy="420699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4442" y="19236986"/>
              <a:ext cx="4136378" cy="427148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08306" y="10058122"/>
              <a:ext cx="4093467" cy="4227173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7842" y="13110287"/>
              <a:ext cx="4069579" cy="4202505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51571" y="7040971"/>
              <a:ext cx="4042122" cy="41741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2500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rrow: Circular 14">
            <a:extLst>
              <a:ext uri="{FF2B5EF4-FFF2-40B4-BE49-F238E27FC236}">
                <a16:creationId xmlns:a16="http://schemas.microsoft.com/office/drawing/2014/main" id="{9B694EA1-D4A5-4C37-BF03-4754D5FCDCE2}"/>
              </a:ext>
            </a:extLst>
          </p:cNvPr>
          <p:cNvSpPr/>
          <p:nvPr/>
        </p:nvSpPr>
        <p:spPr>
          <a:xfrm rot="10800000">
            <a:off x="2982222" y="1623511"/>
            <a:ext cx="2360205" cy="2566456"/>
          </a:xfrm>
          <a:prstGeom prst="circular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Arrow: Circular 2">
            <a:extLst>
              <a:ext uri="{FF2B5EF4-FFF2-40B4-BE49-F238E27FC236}">
                <a16:creationId xmlns:a16="http://schemas.microsoft.com/office/drawing/2014/main" id="{FBC68A6A-439D-4A4B-9D3D-4A4A6329FFB4}"/>
              </a:ext>
            </a:extLst>
          </p:cNvPr>
          <p:cNvSpPr/>
          <p:nvPr/>
        </p:nvSpPr>
        <p:spPr>
          <a:xfrm rot="10800000">
            <a:off x="5216569" y="2384652"/>
            <a:ext cx="2360205" cy="2566456"/>
          </a:xfrm>
          <a:prstGeom prst="circular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AE326A-DEE0-4DC0-8F19-0D3D663092CF}"/>
              </a:ext>
            </a:extLst>
          </p:cNvPr>
          <p:cNvSpPr txBox="1"/>
          <p:nvPr/>
        </p:nvSpPr>
        <p:spPr>
          <a:xfrm>
            <a:off x="347727" y="338539"/>
            <a:ext cx="8986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Make IEC 61850 More Agile</a:t>
            </a:r>
            <a:endParaRPr lang="en-US" sz="3600" dirty="0"/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2A9B8181-A228-4F3F-A885-40B46DB1BADE}"/>
              </a:ext>
            </a:extLst>
          </p:cNvPr>
          <p:cNvSpPr/>
          <p:nvPr/>
        </p:nvSpPr>
        <p:spPr>
          <a:xfrm>
            <a:off x="743936" y="1639554"/>
            <a:ext cx="1668361" cy="827478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Specify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5AB302C4-0FDB-4FBE-BFFD-3D2B02EF8D55}"/>
              </a:ext>
            </a:extLst>
          </p:cNvPr>
          <p:cNvSpPr/>
          <p:nvPr/>
        </p:nvSpPr>
        <p:spPr>
          <a:xfrm>
            <a:off x="2583471" y="2133365"/>
            <a:ext cx="1813354" cy="827478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Design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BE5D42B7-95B3-40BA-801F-5C69AE514A1F}"/>
              </a:ext>
            </a:extLst>
          </p:cNvPr>
          <p:cNvSpPr/>
          <p:nvPr/>
        </p:nvSpPr>
        <p:spPr>
          <a:xfrm>
            <a:off x="4430332" y="2615984"/>
            <a:ext cx="1813354" cy="827478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Build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C4959F4-D5E7-4075-B603-3E00098FE2C6}"/>
              </a:ext>
            </a:extLst>
          </p:cNvPr>
          <p:cNvSpPr/>
          <p:nvPr/>
        </p:nvSpPr>
        <p:spPr>
          <a:xfrm>
            <a:off x="6243686" y="3190915"/>
            <a:ext cx="2155704" cy="1229809"/>
          </a:xfrm>
          <a:prstGeom prst="rightArrow">
            <a:avLst>
              <a:gd name="adj1" fmla="val 68588"/>
              <a:gd name="adj2" fmla="val 50000"/>
            </a:avLst>
          </a:prstGeom>
          <a:solidFill>
            <a:schemeClr val="tx1">
              <a:lumMod val="50000"/>
              <a:lumOff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Production</a:t>
            </a:r>
          </a:p>
          <a:p>
            <a:pPr algn="ctr"/>
            <a:r>
              <a:rPr lang="en-US" sz="2400" b="1" dirty="0"/>
              <a:t>Testing</a:t>
            </a:r>
          </a:p>
        </p:txBody>
      </p:sp>
      <p:sp>
        <p:nvSpPr>
          <p:cNvPr id="27" name="Arrow: Left-Right 26">
            <a:extLst>
              <a:ext uri="{FF2B5EF4-FFF2-40B4-BE49-F238E27FC236}">
                <a16:creationId xmlns:a16="http://schemas.microsoft.com/office/drawing/2014/main" id="{7A70EB1C-FAE9-472C-BBCA-A4E09E7EFF2D}"/>
              </a:ext>
            </a:extLst>
          </p:cNvPr>
          <p:cNvSpPr/>
          <p:nvPr/>
        </p:nvSpPr>
        <p:spPr>
          <a:xfrm>
            <a:off x="850006" y="4755669"/>
            <a:ext cx="10225825" cy="1350130"/>
          </a:xfrm>
          <a:prstGeom prst="leftRightArrow">
            <a:avLst>
              <a:gd name="adj1" fmla="val 63602"/>
              <a:gd name="adj2" fmla="val 61051"/>
            </a:avLst>
          </a:prstGeom>
          <a:solidFill>
            <a:srgbClr val="D6A300"/>
          </a:solidFill>
          <a:ln w="38100">
            <a:solidFill>
              <a:srgbClr val="D6A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Create/Follow Test Plan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Use Simulations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Intelligent Troubleshooting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Verify Configurations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0D64A67E-F65D-438B-8589-0423547B0E32}"/>
              </a:ext>
            </a:extLst>
          </p:cNvPr>
          <p:cNvSpPr/>
          <p:nvPr/>
        </p:nvSpPr>
        <p:spPr>
          <a:xfrm>
            <a:off x="8705361" y="3048326"/>
            <a:ext cx="2628951" cy="1514986"/>
          </a:xfrm>
          <a:prstGeom prst="rightArrow">
            <a:avLst>
              <a:gd name="adj1" fmla="val 62575"/>
              <a:gd name="adj2" fmla="val 51257"/>
            </a:avLst>
          </a:prstGeom>
          <a:solidFill>
            <a:schemeClr val="tx1">
              <a:lumMod val="50000"/>
              <a:lumOff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Commissioning</a:t>
            </a:r>
          </a:p>
          <a:p>
            <a:pPr algn="ctr"/>
            <a:r>
              <a:rPr lang="en-US" sz="2400" b="1" dirty="0"/>
              <a:t>Field Testing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52C52A-DBB0-4FEF-A8CC-3D701EB9481D}"/>
              </a:ext>
            </a:extLst>
          </p:cNvPr>
          <p:cNvSpPr txBox="1"/>
          <p:nvPr/>
        </p:nvSpPr>
        <p:spPr>
          <a:xfrm>
            <a:off x="3351503" y="5992874"/>
            <a:ext cx="5488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D6A300"/>
                </a:solidFill>
              </a:rPr>
              <a:t>Test throughout the process</a:t>
            </a:r>
          </a:p>
        </p:txBody>
      </p:sp>
    </p:spTree>
    <p:extLst>
      <p:ext uri="{BB962C8B-B14F-4D97-AF65-F5344CB8AC3E}">
        <p14:creationId xmlns:p14="http://schemas.microsoft.com/office/powerpoint/2010/main" val="3213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3" grpId="0" animBg="1"/>
      <p:bldP spid="3" grpId="1" animBg="1"/>
      <p:bldP spid="27" grpId="0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/>
          <p:cNvSpPr/>
          <p:nvPr/>
        </p:nvSpPr>
        <p:spPr>
          <a:xfrm>
            <a:off x="3423052" y="3123140"/>
            <a:ext cx="4397833" cy="24906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utoShape 5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6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AutoShape 7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AutoShape 9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10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AutoShape 11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5F68F7E-B332-45A5-A857-2931A4E91AEB}"/>
              </a:ext>
            </a:extLst>
          </p:cNvPr>
          <p:cNvSpPr txBox="1"/>
          <p:nvPr/>
        </p:nvSpPr>
        <p:spPr>
          <a:xfrm>
            <a:off x="561744" y="894803"/>
            <a:ext cx="10084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</a:rPr>
              <a:t>Goal:  create and follow a test plan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566F791-287F-4559-9DFB-73AF584D34FC}"/>
              </a:ext>
            </a:extLst>
          </p:cNvPr>
          <p:cNvSpPr txBox="1"/>
          <p:nvPr/>
        </p:nvSpPr>
        <p:spPr>
          <a:xfrm>
            <a:off x="318521" y="227837"/>
            <a:ext cx="8986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Simple Example</a:t>
            </a:r>
            <a:endParaRPr lang="en-US" sz="3600" dirty="0"/>
          </a:p>
        </p:txBody>
      </p:sp>
      <p:sp>
        <p:nvSpPr>
          <p:cNvPr id="51" name="TextBox 50"/>
          <p:cNvSpPr txBox="1"/>
          <p:nvPr/>
        </p:nvSpPr>
        <p:spPr>
          <a:xfrm>
            <a:off x="5564594" y="2764562"/>
            <a:ext cx="2019422" cy="40011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D6A300"/>
                </a:solidFill>
              </a:rPr>
              <a:t>Breaker Failure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787583" y="4296036"/>
            <a:ext cx="1236176" cy="40011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AD47"/>
                </a:solidFill>
              </a:rPr>
              <a:t>Trip</a:t>
            </a:r>
          </a:p>
        </p:txBody>
      </p:sp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3924204" y="4004814"/>
            <a:ext cx="518012" cy="721516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156192" y="3619338"/>
            <a:ext cx="518012" cy="721516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EF1024D1-269D-4F83-BD1E-BCDAE5BF31BE}"/>
              </a:ext>
            </a:extLst>
          </p:cNvPr>
          <p:cNvSpPr txBox="1"/>
          <p:nvPr/>
        </p:nvSpPr>
        <p:spPr>
          <a:xfrm>
            <a:off x="3614514" y="3180043"/>
            <a:ext cx="13553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Bay 1</a:t>
            </a:r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156192" y="4504164"/>
            <a:ext cx="518012" cy="72151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BA2F43E-A7E3-450D-9128-0411DE3DC837}"/>
              </a:ext>
            </a:extLst>
          </p:cNvPr>
          <p:cNvGrpSpPr/>
          <p:nvPr/>
        </p:nvGrpSpPr>
        <p:grpSpPr>
          <a:xfrm>
            <a:off x="4518603" y="3885276"/>
            <a:ext cx="1519196" cy="682472"/>
            <a:chOff x="4081281" y="3885276"/>
            <a:chExt cx="1519196" cy="682472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35FF1967-28C9-4743-8E6B-5342AAA5AB53}"/>
                </a:ext>
              </a:extLst>
            </p:cNvPr>
            <p:cNvCxnSpPr/>
            <p:nvPr/>
          </p:nvCxnSpPr>
          <p:spPr>
            <a:xfrm flipV="1">
              <a:off x="4081281" y="3885276"/>
              <a:ext cx="1519196" cy="382528"/>
            </a:xfrm>
            <a:prstGeom prst="straightConnector1">
              <a:avLst/>
            </a:prstGeom>
            <a:ln w="5715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D080A51C-289B-473C-A8BD-53DF0DA2DCA6}"/>
                </a:ext>
              </a:extLst>
            </p:cNvPr>
            <p:cNvCxnSpPr>
              <a:cxnSpLocks/>
            </p:cNvCxnSpPr>
            <p:nvPr/>
          </p:nvCxnSpPr>
          <p:spPr>
            <a:xfrm>
              <a:off x="4650907" y="4128866"/>
              <a:ext cx="949570" cy="438882"/>
            </a:xfrm>
            <a:prstGeom prst="straightConnector1">
              <a:avLst/>
            </a:prstGeom>
            <a:ln w="5715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FAF24EA-2254-4ADD-ADEA-3C09AE345BC0}"/>
              </a:ext>
            </a:extLst>
          </p:cNvPr>
          <p:cNvGrpSpPr/>
          <p:nvPr/>
        </p:nvGrpSpPr>
        <p:grpSpPr>
          <a:xfrm>
            <a:off x="6093585" y="3111991"/>
            <a:ext cx="627815" cy="483741"/>
            <a:chOff x="5656263" y="3111991"/>
            <a:chExt cx="627815" cy="483741"/>
          </a:xfrm>
        </p:grpSpPr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A1A9797D-00EA-4448-9E03-553855556F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1893" y="3111991"/>
              <a:ext cx="0" cy="468162"/>
            </a:xfrm>
            <a:prstGeom prst="straightConnector1">
              <a:avLst/>
            </a:prstGeom>
            <a:ln w="57150">
              <a:solidFill>
                <a:srgbClr val="D6A3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20E886A5-AF64-42E1-BDA7-A28ACE7489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4984" y="3180043"/>
              <a:ext cx="219094" cy="415689"/>
            </a:xfrm>
            <a:prstGeom prst="straightConnector1">
              <a:avLst/>
            </a:prstGeom>
            <a:ln w="57150">
              <a:solidFill>
                <a:srgbClr val="D6A3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941AA922-12DD-4C1D-95CE-AF3D9FFF032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56263" y="3180043"/>
              <a:ext cx="222540" cy="410683"/>
            </a:xfrm>
            <a:prstGeom prst="straightConnector1">
              <a:avLst/>
            </a:prstGeom>
            <a:ln w="57150">
              <a:solidFill>
                <a:srgbClr val="D6A3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9174BB48-D646-41DB-95C4-5E44DF4BE49F}"/>
              </a:ext>
            </a:extLst>
          </p:cNvPr>
          <p:cNvSpPr txBox="1"/>
          <p:nvPr/>
        </p:nvSpPr>
        <p:spPr>
          <a:xfrm>
            <a:off x="3557755" y="4718135"/>
            <a:ext cx="151919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Protection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B8848015-900D-4437-902A-A1FB9B5BE9CF}"/>
              </a:ext>
            </a:extLst>
          </p:cNvPr>
          <p:cNvSpPr txBox="1"/>
          <p:nvPr/>
        </p:nvSpPr>
        <p:spPr>
          <a:xfrm>
            <a:off x="6721400" y="4843421"/>
            <a:ext cx="151919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Breaker</a:t>
            </a:r>
          </a:p>
          <a:p>
            <a:pPr algn="l"/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Control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0FD2F1E-1E8E-4441-92CC-CC33276C1AD7}"/>
              </a:ext>
            </a:extLst>
          </p:cNvPr>
          <p:cNvSpPr txBox="1"/>
          <p:nvPr/>
        </p:nvSpPr>
        <p:spPr>
          <a:xfrm>
            <a:off x="6721400" y="3254417"/>
            <a:ext cx="151919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Breaker Failure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5E87AA-06D4-4458-8D1C-5E7F6925564F}"/>
              </a:ext>
            </a:extLst>
          </p:cNvPr>
          <p:cNvSpPr txBox="1"/>
          <p:nvPr/>
        </p:nvSpPr>
        <p:spPr>
          <a:xfrm>
            <a:off x="689072" y="6334420"/>
            <a:ext cx="11640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C00000"/>
                </a:solidFill>
              </a:rPr>
              <a:t>Question:  What testing approach should we take?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54" name="Rounded Rectangle 46">
            <a:extLst>
              <a:ext uri="{FF2B5EF4-FFF2-40B4-BE49-F238E27FC236}">
                <a16:creationId xmlns:a16="http://schemas.microsoft.com/office/drawing/2014/main" id="{837E6C96-9D81-481F-9BE9-4E7AC1F3BE5B}"/>
              </a:ext>
            </a:extLst>
          </p:cNvPr>
          <p:cNvSpPr/>
          <p:nvPr/>
        </p:nvSpPr>
        <p:spPr>
          <a:xfrm>
            <a:off x="3423052" y="1682031"/>
            <a:ext cx="4397833" cy="11477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B90CCE3-4118-4063-B773-E0EF57E433B9}"/>
              </a:ext>
            </a:extLst>
          </p:cNvPr>
          <p:cNvSpPr txBox="1"/>
          <p:nvPr/>
        </p:nvSpPr>
        <p:spPr>
          <a:xfrm>
            <a:off x="3614513" y="2208364"/>
            <a:ext cx="198796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Other Bays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DFAE8ADE-FE5F-4395-9D48-A0926B6D4A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5710287" y="1897973"/>
            <a:ext cx="518012" cy="72151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48DD12C-E1FE-4B5C-8B73-67FDC124C0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315299" y="1901793"/>
            <a:ext cx="518012" cy="721516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DA2DBCA6-DE38-4AD4-B902-022887CEC0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920311" y="1901793"/>
            <a:ext cx="518012" cy="721516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BBB13CC8-0EEA-4077-BF64-BBE24675D9E5}"/>
              </a:ext>
            </a:extLst>
          </p:cNvPr>
          <p:cNvGrpSpPr/>
          <p:nvPr/>
        </p:nvGrpSpPr>
        <p:grpSpPr>
          <a:xfrm>
            <a:off x="6680374" y="3150301"/>
            <a:ext cx="2413456" cy="2667119"/>
            <a:chOff x="6674204" y="3111991"/>
            <a:chExt cx="2413456" cy="2667119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C9067946-B672-4356-BA33-1DB3E456373B}"/>
                </a:ext>
              </a:extLst>
            </p:cNvPr>
            <p:cNvGrpSpPr/>
            <p:nvPr/>
          </p:nvGrpSpPr>
          <p:grpSpPr>
            <a:xfrm>
              <a:off x="6674204" y="3111991"/>
              <a:ext cx="2349741" cy="2667119"/>
              <a:chOff x="6240422" y="2705725"/>
              <a:chExt cx="1730037" cy="1963711"/>
            </a:xfrm>
          </p:grpSpPr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95A9EFD8-317F-4065-95BA-7B38ECEBA5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9379" y="2705725"/>
                <a:ext cx="0" cy="1963711"/>
              </a:xfrm>
              <a:prstGeom prst="line">
                <a:avLst/>
              </a:prstGeom>
              <a:ln w="381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9199901E-3E7B-4D1B-A3D5-FE668B9D57FE}"/>
                  </a:ext>
                </a:extLst>
              </p:cNvPr>
              <p:cNvGrpSpPr/>
              <p:nvPr/>
            </p:nvGrpSpPr>
            <p:grpSpPr>
              <a:xfrm>
                <a:off x="7713026" y="3777551"/>
                <a:ext cx="257433" cy="328981"/>
                <a:chOff x="5796547" y="5168042"/>
                <a:chExt cx="876300" cy="1119842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29C2564C-D6CE-4265-8B3D-4B1F19BA74BD}"/>
                    </a:ext>
                  </a:extLst>
                </p:cNvPr>
                <p:cNvSpPr/>
                <p:nvPr/>
              </p:nvSpPr>
              <p:spPr>
                <a:xfrm>
                  <a:off x="5796547" y="5411584"/>
                  <a:ext cx="876300" cy="876300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80"/>
                </a:p>
              </p:txBody>
            </p: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0BA355C2-89FC-47F1-A6A1-6AB44DE889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56969" y="5174879"/>
                  <a:ext cx="413093" cy="419348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F0037FC7-2AD0-4FA4-BBAC-87BA8A7F1F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56969" y="5168042"/>
                  <a:ext cx="442002" cy="40289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DDC12585-F9F7-4E49-B517-BB71B1195CFE}"/>
                  </a:ext>
                </a:extLst>
              </p:cNvPr>
              <p:cNvGrpSpPr/>
              <p:nvPr/>
            </p:nvGrpSpPr>
            <p:grpSpPr>
              <a:xfrm flipH="1">
                <a:off x="6240424" y="3196867"/>
                <a:ext cx="1707846" cy="209442"/>
                <a:chOff x="6017132" y="4493962"/>
                <a:chExt cx="3926964" cy="481584"/>
              </a:xfrm>
            </p:grpSpPr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75C632A3-FE01-4140-8EF6-CFC56A7AAD4D}"/>
                    </a:ext>
                  </a:extLst>
                </p:cNvPr>
                <p:cNvSpPr/>
                <p:nvPr/>
              </p:nvSpPr>
              <p:spPr>
                <a:xfrm>
                  <a:off x="6017132" y="4493962"/>
                  <a:ext cx="481584" cy="481584"/>
                </a:xfrm>
                <a:prstGeom prst="ellipse">
                  <a:avLst/>
                </a:prstGeom>
                <a:noFill/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780"/>
                </a:p>
              </p:txBody>
            </p: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6167D969-08B6-4C30-9208-01F8905857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25317" y="4734755"/>
                  <a:ext cx="3418779" cy="0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1C6CDE25-E712-4973-934C-9C48994CBF87}"/>
                    </a:ext>
                  </a:extLst>
                </p:cNvPr>
                <p:cNvCxnSpPr/>
                <p:nvPr/>
              </p:nvCxnSpPr>
              <p:spPr>
                <a:xfrm flipV="1">
                  <a:off x="6840303" y="4664535"/>
                  <a:ext cx="125568" cy="14657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C38E8C63-19AE-4147-86F9-41BF8045AB57}"/>
                    </a:ext>
                  </a:extLst>
                </p:cNvPr>
                <p:cNvCxnSpPr/>
                <p:nvPr/>
              </p:nvCxnSpPr>
              <p:spPr>
                <a:xfrm flipV="1">
                  <a:off x="6712850" y="4668959"/>
                  <a:ext cx="125568" cy="14657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54D2846F-381C-4854-920E-95E0A7DBA5B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40422" y="3984300"/>
                <a:ext cx="1486838" cy="0"/>
              </a:xfrm>
              <a:prstGeom prst="line">
                <a:avLst/>
              </a:prstGeom>
              <a:ln w="38100">
                <a:solidFill>
                  <a:schemeClr val="bg2">
                    <a:lumMod val="50000"/>
                  </a:schemeClr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7851F45-10A9-45B3-8B70-8BB67D2E0E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54599" y="4753017"/>
              <a:ext cx="233061" cy="270882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114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78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6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AutoShape 7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AutoShape 9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10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AutoShape 11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566F791-287F-4559-9DFB-73AF584D34FC}"/>
              </a:ext>
            </a:extLst>
          </p:cNvPr>
          <p:cNvSpPr txBox="1"/>
          <p:nvPr/>
        </p:nvSpPr>
        <p:spPr>
          <a:xfrm>
            <a:off x="318521" y="227837"/>
            <a:ext cx="8986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IEC 61850 Testing Approach</a:t>
            </a:r>
            <a:endParaRPr lang="en-US" sz="3600" dirty="0"/>
          </a:p>
        </p:txBody>
      </p:sp>
      <p:sp>
        <p:nvSpPr>
          <p:cNvPr id="60" name="Rounded Rectangle 46">
            <a:extLst>
              <a:ext uri="{FF2B5EF4-FFF2-40B4-BE49-F238E27FC236}">
                <a16:creationId xmlns:a16="http://schemas.microsoft.com/office/drawing/2014/main" id="{46837B66-CA93-4FDA-BB7C-4AE7766426DF}"/>
              </a:ext>
            </a:extLst>
          </p:cNvPr>
          <p:cNvSpPr/>
          <p:nvPr/>
        </p:nvSpPr>
        <p:spPr>
          <a:xfrm>
            <a:off x="3582078" y="2436634"/>
            <a:ext cx="3889421" cy="30448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09FFACE0-3BD2-46B9-A139-9BC28C907F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4069978" y="4004814"/>
            <a:ext cx="518012" cy="721516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59FE9217-9671-4CB7-9BD7-552BE67967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301966" y="3619338"/>
            <a:ext cx="518012" cy="721516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A1D61CF7-276F-418D-AFD3-AEF406DB6B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301966" y="4388068"/>
            <a:ext cx="518012" cy="721516"/>
          </a:xfrm>
          <a:prstGeom prst="rect">
            <a:avLst/>
          </a:prstGeom>
        </p:spPr>
      </p:pic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A492DEE-91A7-4064-9B7A-12FD0202FAF4}"/>
              </a:ext>
            </a:extLst>
          </p:cNvPr>
          <p:cNvCxnSpPr/>
          <p:nvPr/>
        </p:nvCxnSpPr>
        <p:spPr>
          <a:xfrm flipV="1">
            <a:off x="4664377" y="3885276"/>
            <a:ext cx="1519196" cy="382528"/>
          </a:xfrm>
          <a:prstGeom prst="straightConnector1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6C9A1225-9FA9-4F8B-BA9F-6B6E3D907ED6}"/>
              </a:ext>
            </a:extLst>
          </p:cNvPr>
          <p:cNvCxnSpPr>
            <a:cxnSpLocks/>
          </p:cNvCxnSpPr>
          <p:nvPr/>
        </p:nvCxnSpPr>
        <p:spPr>
          <a:xfrm>
            <a:off x="5234003" y="4128866"/>
            <a:ext cx="949570" cy="438882"/>
          </a:xfrm>
          <a:prstGeom prst="straightConnector1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A48E509-BC5B-4F20-92C3-CE68448B67BC}"/>
              </a:ext>
            </a:extLst>
          </p:cNvPr>
          <p:cNvCxnSpPr>
            <a:cxnSpLocks/>
          </p:cNvCxnSpPr>
          <p:nvPr/>
        </p:nvCxnSpPr>
        <p:spPr>
          <a:xfrm flipV="1">
            <a:off x="6554989" y="3111991"/>
            <a:ext cx="0" cy="468162"/>
          </a:xfrm>
          <a:prstGeom prst="straightConnector1">
            <a:avLst/>
          </a:prstGeom>
          <a:ln w="57150">
            <a:solidFill>
              <a:srgbClr val="D6A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ACE717D-AAB8-4AC5-8BD0-AF822ED4E276}"/>
              </a:ext>
            </a:extLst>
          </p:cNvPr>
          <p:cNvCxnSpPr>
            <a:cxnSpLocks/>
          </p:cNvCxnSpPr>
          <p:nvPr/>
        </p:nvCxnSpPr>
        <p:spPr>
          <a:xfrm flipV="1">
            <a:off x="6648080" y="3180043"/>
            <a:ext cx="219094" cy="415689"/>
          </a:xfrm>
          <a:prstGeom prst="straightConnector1">
            <a:avLst/>
          </a:prstGeom>
          <a:ln w="57150">
            <a:solidFill>
              <a:srgbClr val="D6A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C8047B7C-C33F-4DA2-84C6-8BABAB8BF70A}"/>
              </a:ext>
            </a:extLst>
          </p:cNvPr>
          <p:cNvCxnSpPr>
            <a:cxnSpLocks/>
          </p:cNvCxnSpPr>
          <p:nvPr/>
        </p:nvCxnSpPr>
        <p:spPr>
          <a:xfrm flipH="1" flipV="1">
            <a:off x="6239359" y="3180043"/>
            <a:ext cx="222540" cy="410683"/>
          </a:xfrm>
          <a:prstGeom prst="straightConnector1">
            <a:avLst/>
          </a:prstGeom>
          <a:ln w="57150">
            <a:solidFill>
              <a:srgbClr val="D6A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49DEA1E7-EFE7-4E3E-8A02-15E14D61D0E6}"/>
              </a:ext>
            </a:extLst>
          </p:cNvPr>
          <p:cNvSpPr txBox="1"/>
          <p:nvPr/>
        </p:nvSpPr>
        <p:spPr>
          <a:xfrm>
            <a:off x="8670870" y="1376644"/>
            <a:ext cx="17296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Setup IEDs For Tests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7803E3D-650E-43EB-ABE7-FEA64B291C5B}"/>
              </a:ext>
            </a:extLst>
          </p:cNvPr>
          <p:cNvCxnSpPr>
            <a:cxnSpLocks/>
          </p:cNvCxnSpPr>
          <p:nvPr/>
        </p:nvCxnSpPr>
        <p:spPr>
          <a:xfrm flipH="1">
            <a:off x="7120572" y="1491273"/>
            <a:ext cx="1046994" cy="1293893"/>
          </a:xfrm>
          <a:prstGeom prst="straightConnector1">
            <a:avLst/>
          </a:prstGeom>
          <a:ln w="1016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75B05005-B459-4171-9DEB-7B719AC6C699}"/>
              </a:ext>
            </a:extLst>
          </p:cNvPr>
          <p:cNvCxnSpPr>
            <a:cxnSpLocks/>
          </p:cNvCxnSpPr>
          <p:nvPr/>
        </p:nvCxnSpPr>
        <p:spPr>
          <a:xfrm>
            <a:off x="3000690" y="3861524"/>
            <a:ext cx="2777726" cy="0"/>
          </a:xfrm>
          <a:prstGeom prst="straightConnector1">
            <a:avLst/>
          </a:prstGeom>
          <a:ln w="57150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7030D58-E7A3-4781-97C7-0C5682D32F2D}"/>
              </a:ext>
            </a:extLst>
          </p:cNvPr>
          <p:cNvCxnSpPr>
            <a:cxnSpLocks/>
          </p:cNvCxnSpPr>
          <p:nvPr/>
        </p:nvCxnSpPr>
        <p:spPr>
          <a:xfrm flipH="1">
            <a:off x="3011970" y="3144800"/>
            <a:ext cx="2696818" cy="0"/>
          </a:xfrm>
          <a:prstGeom prst="straightConnector1">
            <a:avLst/>
          </a:prstGeom>
          <a:ln w="57150">
            <a:solidFill>
              <a:srgbClr val="D6A3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2B8D78F-AEF1-491F-B1D8-F17706E8D95B}"/>
              </a:ext>
            </a:extLst>
          </p:cNvPr>
          <p:cNvSpPr txBox="1"/>
          <p:nvPr/>
        </p:nvSpPr>
        <p:spPr>
          <a:xfrm>
            <a:off x="2959818" y="3444300"/>
            <a:ext cx="3012599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Publish Simulated GOOSE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0014F2B-A9E5-483A-BF0E-0A209A4EDB2F}"/>
              </a:ext>
            </a:extLst>
          </p:cNvPr>
          <p:cNvSpPr txBox="1"/>
          <p:nvPr/>
        </p:nvSpPr>
        <p:spPr>
          <a:xfrm>
            <a:off x="3187435" y="2730703"/>
            <a:ext cx="2935584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Subscribe To GOOSE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3D8912F-25EF-4522-9324-4B324805DD13}"/>
              </a:ext>
            </a:extLst>
          </p:cNvPr>
          <p:cNvSpPr txBox="1"/>
          <p:nvPr/>
        </p:nvSpPr>
        <p:spPr>
          <a:xfrm>
            <a:off x="689072" y="6334420"/>
            <a:ext cx="11640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C00000"/>
                </a:solidFill>
              </a:rPr>
              <a:t>Question:  What are we trying to test?</a:t>
            </a:r>
            <a:endParaRPr lang="en-US" sz="2800" b="1" dirty="0">
              <a:solidFill>
                <a:srgbClr val="C00000"/>
              </a:solidFill>
            </a:endParaRP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AAB79AA4-296C-4875-81B1-00CA79D7F367}"/>
              </a:ext>
            </a:extLst>
          </p:cNvPr>
          <p:cNvCxnSpPr/>
          <p:nvPr/>
        </p:nvCxnSpPr>
        <p:spPr>
          <a:xfrm>
            <a:off x="2187546" y="3786589"/>
            <a:ext cx="1761345" cy="584877"/>
          </a:xfrm>
          <a:prstGeom prst="bentConnector3">
            <a:avLst>
              <a:gd name="adj1" fmla="val 1064"/>
            </a:avLst>
          </a:prstGeom>
          <a:ln w="5715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6"/>
          <p:cNvSpPr/>
          <p:nvPr/>
        </p:nvSpPr>
        <p:spPr>
          <a:xfrm>
            <a:off x="834361" y="2738790"/>
            <a:ext cx="2091508" cy="130441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Test Set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8EB78DB-8188-4EEE-A4A7-54B7F0B0FCFA}"/>
              </a:ext>
            </a:extLst>
          </p:cNvPr>
          <p:cNvSpPr txBox="1"/>
          <p:nvPr/>
        </p:nvSpPr>
        <p:spPr>
          <a:xfrm>
            <a:off x="2134967" y="4391812"/>
            <a:ext cx="3012599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Publish Simulated</a:t>
            </a:r>
          </a:p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Sampled Values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E2ED2F5-7CCA-4B14-BBC3-C70FBF4E7471}"/>
              </a:ext>
            </a:extLst>
          </p:cNvPr>
          <p:cNvSpPr txBox="1"/>
          <p:nvPr/>
        </p:nvSpPr>
        <p:spPr>
          <a:xfrm>
            <a:off x="5662094" y="2738790"/>
            <a:ext cx="2019422" cy="40011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D6A300"/>
                </a:solidFill>
              </a:rPr>
              <a:t>Breaker Failure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48F9CCC-20A1-49B3-B02B-29501E76F1AF}"/>
              </a:ext>
            </a:extLst>
          </p:cNvPr>
          <p:cNvSpPr txBox="1"/>
          <p:nvPr/>
        </p:nvSpPr>
        <p:spPr>
          <a:xfrm>
            <a:off x="4894066" y="4295976"/>
            <a:ext cx="1236176" cy="40011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AD47"/>
                </a:solidFill>
              </a:rPr>
              <a:t>Trip</a:t>
            </a:r>
          </a:p>
        </p:txBody>
      </p:sp>
      <p:cxnSp>
        <p:nvCxnSpPr>
          <p:cNvPr id="105" name="Connector: Elbow 104">
            <a:extLst>
              <a:ext uri="{FF2B5EF4-FFF2-40B4-BE49-F238E27FC236}">
                <a16:creationId xmlns:a16="http://schemas.microsoft.com/office/drawing/2014/main" id="{9AF875FF-DBC0-43A5-9B11-72F5AC384630}"/>
              </a:ext>
            </a:extLst>
          </p:cNvPr>
          <p:cNvCxnSpPr>
            <a:cxnSpLocks/>
          </p:cNvCxnSpPr>
          <p:nvPr/>
        </p:nvCxnSpPr>
        <p:spPr>
          <a:xfrm>
            <a:off x="1749293" y="4087970"/>
            <a:ext cx="1856847" cy="1082331"/>
          </a:xfrm>
          <a:prstGeom prst="bentConnector3">
            <a:avLst>
              <a:gd name="adj1" fmla="val 42"/>
            </a:avLst>
          </a:prstGeom>
          <a:ln w="57150">
            <a:solidFill>
              <a:srgbClr val="76717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AFE8604F-D0BB-49B6-8551-12A66D56AF4D}"/>
              </a:ext>
            </a:extLst>
          </p:cNvPr>
          <p:cNvSpPr txBox="1"/>
          <p:nvPr/>
        </p:nvSpPr>
        <p:spPr>
          <a:xfrm>
            <a:off x="1949836" y="5174182"/>
            <a:ext cx="2935584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Physical I/O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972FF37-DCB4-40CF-9C4C-125953937DE8}"/>
              </a:ext>
            </a:extLst>
          </p:cNvPr>
          <p:cNvGrpSpPr/>
          <p:nvPr/>
        </p:nvGrpSpPr>
        <p:grpSpPr>
          <a:xfrm>
            <a:off x="6828495" y="3111991"/>
            <a:ext cx="2413456" cy="2667119"/>
            <a:chOff x="6674204" y="3111991"/>
            <a:chExt cx="2413456" cy="2667119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1F5C59-ECDC-4FA5-975D-35C317F7B752}"/>
                </a:ext>
              </a:extLst>
            </p:cNvPr>
            <p:cNvGrpSpPr/>
            <p:nvPr/>
          </p:nvGrpSpPr>
          <p:grpSpPr>
            <a:xfrm>
              <a:off x="6674204" y="3111991"/>
              <a:ext cx="2349741" cy="2667119"/>
              <a:chOff x="6240422" y="2705725"/>
              <a:chExt cx="1730037" cy="1963711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0AAB2C07-E732-4D1A-996D-BD75C3A083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9379" y="2705725"/>
                <a:ext cx="0" cy="1963711"/>
              </a:xfrm>
              <a:prstGeom prst="line">
                <a:avLst/>
              </a:prstGeom>
              <a:ln w="381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785E5EC1-CAD9-4A59-BD8A-AABC6CDEF654}"/>
                  </a:ext>
                </a:extLst>
              </p:cNvPr>
              <p:cNvGrpSpPr/>
              <p:nvPr/>
            </p:nvGrpSpPr>
            <p:grpSpPr>
              <a:xfrm>
                <a:off x="7713026" y="3777551"/>
                <a:ext cx="257433" cy="328981"/>
                <a:chOff x="5796547" y="5168042"/>
                <a:chExt cx="876300" cy="1119842"/>
              </a:xfrm>
            </p:grpSpPr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5EC7162B-5164-415E-A6B8-70E8E0D93070}"/>
                    </a:ext>
                  </a:extLst>
                </p:cNvPr>
                <p:cNvSpPr/>
                <p:nvPr/>
              </p:nvSpPr>
              <p:spPr>
                <a:xfrm>
                  <a:off x="5796547" y="5411584"/>
                  <a:ext cx="876300" cy="876300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80"/>
                </a:p>
              </p:txBody>
            </p: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92116F07-0F59-4390-BC02-421FBD8D92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56969" y="5174879"/>
                  <a:ext cx="413093" cy="419348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14392640-A8D0-40B1-94C8-0610BB12C3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56969" y="5168042"/>
                  <a:ext cx="442002" cy="40289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83159DE6-604B-471D-8FDF-4B76EA523C05}"/>
                  </a:ext>
                </a:extLst>
              </p:cNvPr>
              <p:cNvGrpSpPr/>
              <p:nvPr/>
            </p:nvGrpSpPr>
            <p:grpSpPr>
              <a:xfrm flipH="1">
                <a:off x="6240424" y="3196867"/>
                <a:ext cx="1707846" cy="209442"/>
                <a:chOff x="6017132" y="4493962"/>
                <a:chExt cx="3926964" cy="481584"/>
              </a:xfrm>
            </p:grpSpPr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B7CF0E9B-F45A-4C46-AA1D-540BD3237F32}"/>
                    </a:ext>
                  </a:extLst>
                </p:cNvPr>
                <p:cNvSpPr/>
                <p:nvPr/>
              </p:nvSpPr>
              <p:spPr>
                <a:xfrm>
                  <a:off x="6017132" y="4493962"/>
                  <a:ext cx="481584" cy="481584"/>
                </a:xfrm>
                <a:prstGeom prst="ellipse">
                  <a:avLst/>
                </a:prstGeom>
                <a:noFill/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780"/>
                </a:p>
              </p:txBody>
            </p:sp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AEB62BA2-68CD-42FC-B34F-CB5657C144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25317" y="4734755"/>
                  <a:ext cx="3418779" cy="0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658123D5-E9CE-4A31-987A-13219812A815}"/>
                    </a:ext>
                  </a:extLst>
                </p:cNvPr>
                <p:cNvCxnSpPr/>
                <p:nvPr/>
              </p:nvCxnSpPr>
              <p:spPr>
                <a:xfrm flipV="1">
                  <a:off x="6840303" y="4664535"/>
                  <a:ext cx="125568" cy="14657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7DAD44BF-BE04-469B-ACCB-80F5DD037173}"/>
                    </a:ext>
                  </a:extLst>
                </p:cNvPr>
                <p:cNvCxnSpPr/>
                <p:nvPr/>
              </p:nvCxnSpPr>
              <p:spPr>
                <a:xfrm flipV="1">
                  <a:off x="6712850" y="4668959"/>
                  <a:ext cx="125568" cy="14657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E0A5A6A4-5FE7-40A5-A903-F085EC17027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40422" y="3984300"/>
                <a:ext cx="1486838" cy="0"/>
              </a:xfrm>
              <a:prstGeom prst="line">
                <a:avLst/>
              </a:prstGeom>
              <a:ln w="38100">
                <a:solidFill>
                  <a:schemeClr val="bg2">
                    <a:lumMod val="50000"/>
                  </a:schemeClr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666117CF-E6FE-465F-9CEF-8E538919F9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54599" y="4753017"/>
              <a:ext cx="233061" cy="270882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ounded Rectangle 46">
            <a:extLst>
              <a:ext uri="{FF2B5EF4-FFF2-40B4-BE49-F238E27FC236}">
                <a16:creationId xmlns:a16="http://schemas.microsoft.com/office/drawing/2014/main" id="{3342EA36-5C63-4C75-B0A7-3354CDBEA1F6}"/>
              </a:ext>
            </a:extLst>
          </p:cNvPr>
          <p:cNvSpPr/>
          <p:nvPr/>
        </p:nvSpPr>
        <p:spPr>
          <a:xfrm>
            <a:off x="6909042" y="1092253"/>
            <a:ext cx="1729608" cy="122365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Test Client</a:t>
            </a:r>
          </a:p>
        </p:txBody>
      </p:sp>
    </p:spTree>
    <p:extLst>
      <p:ext uri="{BB962C8B-B14F-4D97-AF65-F5344CB8AC3E}">
        <p14:creationId xmlns:p14="http://schemas.microsoft.com/office/powerpoint/2010/main" val="310655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30" grpId="0"/>
      <p:bldP spid="31" grpId="0"/>
      <p:bldP spid="95" grpId="0"/>
      <p:bldP spid="45" grpId="0" animBg="1"/>
      <p:bldP spid="97" grpId="0"/>
      <p:bldP spid="106" grpId="0"/>
      <p:bldP spid="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6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AutoShape 7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AutoShape 9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10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AutoShape 11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566F791-287F-4559-9DFB-73AF584D34FC}"/>
              </a:ext>
            </a:extLst>
          </p:cNvPr>
          <p:cNvSpPr txBox="1"/>
          <p:nvPr/>
        </p:nvSpPr>
        <p:spPr>
          <a:xfrm>
            <a:off x="318521" y="227837"/>
            <a:ext cx="8986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So Many Testing Options</a:t>
            </a:r>
            <a:endParaRPr lang="en-US" sz="3600" dirty="0"/>
          </a:p>
        </p:txBody>
      </p:sp>
      <p:sp>
        <p:nvSpPr>
          <p:cNvPr id="60" name="Rounded Rectangle 46">
            <a:extLst>
              <a:ext uri="{FF2B5EF4-FFF2-40B4-BE49-F238E27FC236}">
                <a16:creationId xmlns:a16="http://schemas.microsoft.com/office/drawing/2014/main" id="{46837B66-CA93-4FDA-BB7C-4AE7766426DF}"/>
              </a:ext>
            </a:extLst>
          </p:cNvPr>
          <p:cNvSpPr/>
          <p:nvPr/>
        </p:nvSpPr>
        <p:spPr>
          <a:xfrm>
            <a:off x="3379122" y="2433199"/>
            <a:ext cx="3889421" cy="30448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09FFACE0-3BD2-46B9-A139-9BC28C907F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3880274" y="4001379"/>
            <a:ext cx="518012" cy="721516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59FE9217-9671-4CB7-9BD7-552BE67967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112262" y="3615903"/>
            <a:ext cx="518012" cy="721516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A1D61CF7-276F-418D-AFD3-AEF406DB6B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112262" y="4384633"/>
            <a:ext cx="518012" cy="721516"/>
          </a:xfrm>
          <a:prstGeom prst="rect">
            <a:avLst/>
          </a:prstGeom>
        </p:spPr>
      </p:pic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A492DEE-91A7-4064-9B7A-12FD0202FAF4}"/>
              </a:ext>
            </a:extLst>
          </p:cNvPr>
          <p:cNvCxnSpPr/>
          <p:nvPr/>
        </p:nvCxnSpPr>
        <p:spPr>
          <a:xfrm flipV="1">
            <a:off x="4474673" y="3881841"/>
            <a:ext cx="1519196" cy="38252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6C9A1225-9FA9-4F8B-BA9F-6B6E3D907ED6}"/>
              </a:ext>
            </a:extLst>
          </p:cNvPr>
          <p:cNvCxnSpPr>
            <a:cxnSpLocks/>
          </p:cNvCxnSpPr>
          <p:nvPr/>
        </p:nvCxnSpPr>
        <p:spPr>
          <a:xfrm>
            <a:off x="5044299" y="4125431"/>
            <a:ext cx="949570" cy="43888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A48E509-BC5B-4F20-92C3-CE68448B67BC}"/>
              </a:ext>
            </a:extLst>
          </p:cNvPr>
          <p:cNvCxnSpPr>
            <a:cxnSpLocks/>
          </p:cNvCxnSpPr>
          <p:nvPr/>
        </p:nvCxnSpPr>
        <p:spPr>
          <a:xfrm flipV="1">
            <a:off x="6365285" y="3108556"/>
            <a:ext cx="0" cy="46816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ACE717D-AAB8-4AC5-8BD0-AF822ED4E276}"/>
              </a:ext>
            </a:extLst>
          </p:cNvPr>
          <p:cNvCxnSpPr>
            <a:cxnSpLocks/>
          </p:cNvCxnSpPr>
          <p:nvPr/>
        </p:nvCxnSpPr>
        <p:spPr>
          <a:xfrm flipV="1">
            <a:off x="6458376" y="3176608"/>
            <a:ext cx="219094" cy="415689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C8047B7C-C33F-4DA2-84C6-8BABAB8BF70A}"/>
              </a:ext>
            </a:extLst>
          </p:cNvPr>
          <p:cNvCxnSpPr>
            <a:cxnSpLocks/>
          </p:cNvCxnSpPr>
          <p:nvPr/>
        </p:nvCxnSpPr>
        <p:spPr>
          <a:xfrm flipH="1" flipV="1">
            <a:off x="6049655" y="3176608"/>
            <a:ext cx="222540" cy="410683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46">
            <a:extLst>
              <a:ext uri="{FF2B5EF4-FFF2-40B4-BE49-F238E27FC236}">
                <a16:creationId xmlns:a16="http://schemas.microsoft.com/office/drawing/2014/main" id="{3342EA36-5C63-4C75-B0A7-3354CDBEA1F6}"/>
              </a:ext>
            </a:extLst>
          </p:cNvPr>
          <p:cNvSpPr/>
          <p:nvPr/>
        </p:nvSpPr>
        <p:spPr>
          <a:xfrm>
            <a:off x="7453689" y="1550673"/>
            <a:ext cx="1503185" cy="9771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Test Client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3D8912F-25EF-4522-9324-4B324805DD13}"/>
              </a:ext>
            </a:extLst>
          </p:cNvPr>
          <p:cNvSpPr txBox="1"/>
          <p:nvPr/>
        </p:nvSpPr>
        <p:spPr>
          <a:xfrm>
            <a:off x="689072" y="6334420"/>
            <a:ext cx="11640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</a:rPr>
              <a:t>Question:  Which testing features do vendors support?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D1BF36B-5024-45A1-AFDB-90C22F72CB82}"/>
              </a:ext>
            </a:extLst>
          </p:cNvPr>
          <p:cNvSpPr txBox="1"/>
          <p:nvPr/>
        </p:nvSpPr>
        <p:spPr>
          <a:xfrm>
            <a:off x="8923580" y="5516447"/>
            <a:ext cx="2935584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6A300"/>
                </a:solidFill>
              </a:rPr>
              <a:t>Physically isolate or</a:t>
            </a:r>
          </a:p>
          <a:p>
            <a:r>
              <a:rPr lang="en-US" sz="2400" b="1" dirty="0">
                <a:solidFill>
                  <a:srgbClr val="D6A300"/>
                </a:solidFill>
              </a:rPr>
              <a:t>block outputs?</a:t>
            </a:r>
          </a:p>
          <a:p>
            <a:r>
              <a:rPr lang="en-US" sz="2400" b="1" dirty="0">
                <a:solidFill>
                  <a:srgbClr val="D6A300"/>
                </a:solidFill>
              </a:rPr>
              <a:t>(Test Modes)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BDE9FAF-3F73-486E-BBDF-B527DCAA2FB3}"/>
              </a:ext>
            </a:extLst>
          </p:cNvPr>
          <p:cNvCxnSpPr>
            <a:cxnSpLocks/>
          </p:cNvCxnSpPr>
          <p:nvPr/>
        </p:nvCxnSpPr>
        <p:spPr>
          <a:xfrm flipH="1" flipV="1">
            <a:off x="7644295" y="4967558"/>
            <a:ext cx="1167650" cy="1109054"/>
          </a:xfrm>
          <a:prstGeom prst="straightConnector1">
            <a:avLst/>
          </a:prstGeom>
          <a:ln w="57150">
            <a:solidFill>
              <a:srgbClr val="D6A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6"/>
          <p:cNvSpPr/>
          <p:nvPr/>
        </p:nvSpPr>
        <p:spPr>
          <a:xfrm>
            <a:off x="1232979" y="2911934"/>
            <a:ext cx="1503185" cy="112783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Test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Set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AEC9D80-A4CA-461D-B478-446E8C2877A8}"/>
              </a:ext>
            </a:extLst>
          </p:cNvPr>
          <p:cNvCxnSpPr>
            <a:cxnSpLocks/>
          </p:cNvCxnSpPr>
          <p:nvPr/>
        </p:nvCxnSpPr>
        <p:spPr>
          <a:xfrm>
            <a:off x="4393203" y="2424170"/>
            <a:ext cx="920524" cy="1441728"/>
          </a:xfrm>
          <a:prstGeom prst="straightConnector1">
            <a:avLst/>
          </a:prstGeom>
          <a:ln w="57150">
            <a:solidFill>
              <a:srgbClr val="D6A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AC6E456C-DE43-465C-A545-CDB9762EDAAE}"/>
              </a:ext>
            </a:extLst>
          </p:cNvPr>
          <p:cNvSpPr txBox="1"/>
          <p:nvPr/>
        </p:nvSpPr>
        <p:spPr>
          <a:xfrm>
            <a:off x="2612111" y="1227984"/>
            <a:ext cx="3313491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6A300"/>
                </a:solidFill>
              </a:rPr>
              <a:t>Use real data or switch to test data on inputs?</a:t>
            </a:r>
          </a:p>
          <a:p>
            <a:r>
              <a:rPr lang="en-US" sz="2400" b="1" dirty="0">
                <a:solidFill>
                  <a:srgbClr val="D6A300"/>
                </a:solidFill>
              </a:rPr>
              <a:t>(Quality Bits)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1D9B815-1197-4CC7-B480-FD23B207F796}"/>
              </a:ext>
            </a:extLst>
          </p:cNvPr>
          <p:cNvCxnSpPr>
            <a:cxnSpLocks/>
          </p:cNvCxnSpPr>
          <p:nvPr/>
        </p:nvCxnSpPr>
        <p:spPr>
          <a:xfrm flipH="1">
            <a:off x="7082552" y="2589028"/>
            <a:ext cx="953002" cy="81312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4D34642E-56C6-4F37-A9AE-4430B5F0CA16}"/>
              </a:ext>
            </a:extLst>
          </p:cNvPr>
          <p:cNvSpPr txBox="1"/>
          <p:nvPr/>
        </p:nvSpPr>
        <p:spPr>
          <a:xfrm>
            <a:off x="9048760" y="1771088"/>
            <a:ext cx="2309051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6A300"/>
                </a:solidFill>
              </a:rPr>
              <a:t>Place entire IED in test mode?</a:t>
            </a:r>
          </a:p>
          <a:p>
            <a:r>
              <a:rPr lang="en-US" sz="2400" b="1" dirty="0">
                <a:solidFill>
                  <a:srgbClr val="D6A300"/>
                </a:solidFill>
              </a:rPr>
              <a:t>(LD’s or </a:t>
            </a:r>
            <a:r>
              <a:rPr lang="en-US" sz="2400" b="1" dirty="0" err="1">
                <a:solidFill>
                  <a:srgbClr val="D6A300"/>
                </a:solidFill>
              </a:rPr>
              <a:t>LN’s</a:t>
            </a:r>
            <a:r>
              <a:rPr lang="en-US" sz="2400" b="1" dirty="0">
                <a:solidFill>
                  <a:srgbClr val="D6A300"/>
                </a:solidFill>
              </a:rPr>
              <a:t>)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FFB14C1-7662-4F43-AA7E-FDAFEE69093E}"/>
              </a:ext>
            </a:extLst>
          </p:cNvPr>
          <p:cNvGrpSpPr/>
          <p:nvPr/>
        </p:nvGrpSpPr>
        <p:grpSpPr>
          <a:xfrm>
            <a:off x="6626655" y="3098545"/>
            <a:ext cx="2413456" cy="2667119"/>
            <a:chOff x="6674204" y="3111991"/>
            <a:chExt cx="2413456" cy="2667119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BD0F9011-73AF-41D6-A596-BB2826D97BCA}"/>
                </a:ext>
              </a:extLst>
            </p:cNvPr>
            <p:cNvGrpSpPr/>
            <p:nvPr/>
          </p:nvGrpSpPr>
          <p:grpSpPr>
            <a:xfrm>
              <a:off x="6674204" y="3111991"/>
              <a:ext cx="2349741" cy="2667119"/>
              <a:chOff x="6240422" y="2705725"/>
              <a:chExt cx="1730037" cy="1963711"/>
            </a:xfrm>
          </p:grpSpPr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21924CE4-63C5-4CFD-B857-A8B306038D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9379" y="2705725"/>
                <a:ext cx="0" cy="1963711"/>
              </a:xfrm>
              <a:prstGeom prst="line">
                <a:avLst/>
              </a:prstGeom>
              <a:ln w="381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46AB84E9-4CB6-4734-98EB-68E82F978B48}"/>
                  </a:ext>
                </a:extLst>
              </p:cNvPr>
              <p:cNvGrpSpPr/>
              <p:nvPr/>
            </p:nvGrpSpPr>
            <p:grpSpPr>
              <a:xfrm>
                <a:off x="7713026" y="3777551"/>
                <a:ext cx="257433" cy="328981"/>
                <a:chOff x="5796547" y="5168042"/>
                <a:chExt cx="876300" cy="1119842"/>
              </a:xfrm>
            </p:grpSpPr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B7C027D0-40F6-452A-8AE3-4473777A5CF1}"/>
                    </a:ext>
                  </a:extLst>
                </p:cNvPr>
                <p:cNvSpPr/>
                <p:nvPr/>
              </p:nvSpPr>
              <p:spPr>
                <a:xfrm>
                  <a:off x="5796547" y="5411584"/>
                  <a:ext cx="876300" cy="876300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80"/>
                </a:p>
              </p:txBody>
            </p: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434A0D7F-19B3-49EE-9934-3636907B2E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56969" y="5174879"/>
                  <a:ext cx="413093" cy="419348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F40EE472-6A39-4E5B-B41B-B51A432B7A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56969" y="5168042"/>
                  <a:ext cx="442002" cy="40289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0F6B3139-5757-4172-950B-0F74A1909D0A}"/>
                  </a:ext>
                </a:extLst>
              </p:cNvPr>
              <p:cNvGrpSpPr/>
              <p:nvPr/>
            </p:nvGrpSpPr>
            <p:grpSpPr>
              <a:xfrm flipH="1">
                <a:off x="6240424" y="3196867"/>
                <a:ext cx="1707846" cy="209442"/>
                <a:chOff x="6017132" y="4493962"/>
                <a:chExt cx="3926964" cy="481584"/>
              </a:xfrm>
            </p:grpSpPr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0EDD81B1-537B-4BAB-95E7-951C7850ED99}"/>
                    </a:ext>
                  </a:extLst>
                </p:cNvPr>
                <p:cNvSpPr/>
                <p:nvPr/>
              </p:nvSpPr>
              <p:spPr>
                <a:xfrm>
                  <a:off x="6017132" y="4493962"/>
                  <a:ext cx="481584" cy="481584"/>
                </a:xfrm>
                <a:prstGeom prst="ellipse">
                  <a:avLst/>
                </a:prstGeom>
                <a:noFill/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780"/>
                </a:p>
              </p:txBody>
            </p: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B8D4BA48-697E-401E-AE34-7AE970D7C2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25317" y="4734755"/>
                  <a:ext cx="3418779" cy="0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F6228740-84F5-4E98-9C21-8B8FCF62B9EC}"/>
                    </a:ext>
                  </a:extLst>
                </p:cNvPr>
                <p:cNvCxnSpPr/>
                <p:nvPr/>
              </p:nvCxnSpPr>
              <p:spPr>
                <a:xfrm flipV="1">
                  <a:off x="6840303" y="4664535"/>
                  <a:ext cx="125568" cy="14657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34313995-A8C6-4707-8B8F-C5F786FCAB31}"/>
                    </a:ext>
                  </a:extLst>
                </p:cNvPr>
                <p:cNvCxnSpPr/>
                <p:nvPr/>
              </p:nvCxnSpPr>
              <p:spPr>
                <a:xfrm flipV="1">
                  <a:off x="6712850" y="4668959"/>
                  <a:ext cx="125568" cy="14657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B28979F8-0855-4881-AFC1-5F2701BC50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40422" y="3984300"/>
                <a:ext cx="1486838" cy="0"/>
              </a:xfrm>
              <a:prstGeom prst="line">
                <a:avLst/>
              </a:prstGeom>
              <a:ln w="38100">
                <a:solidFill>
                  <a:schemeClr val="bg2">
                    <a:lumMod val="50000"/>
                  </a:schemeClr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B1E535A-596E-40BC-837E-BF4921C821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54599" y="4753017"/>
              <a:ext cx="233061" cy="270882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E659436B-44E6-4707-9037-E41E5F5E8573}"/>
              </a:ext>
            </a:extLst>
          </p:cNvPr>
          <p:cNvSpPr txBox="1"/>
          <p:nvPr/>
        </p:nvSpPr>
        <p:spPr>
          <a:xfrm>
            <a:off x="334809" y="4647716"/>
            <a:ext cx="3313491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6A300"/>
                </a:solidFill>
              </a:rPr>
              <a:t>Use real subscriptions</a:t>
            </a:r>
          </a:p>
          <a:p>
            <a:r>
              <a:rPr lang="en-US" sz="2400" b="1" dirty="0">
                <a:solidFill>
                  <a:srgbClr val="D6A300"/>
                </a:solidFill>
              </a:rPr>
              <a:t>for test set data?</a:t>
            </a:r>
          </a:p>
          <a:p>
            <a:r>
              <a:rPr lang="en-US" sz="2400" b="1" dirty="0">
                <a:solidFill>
                  <a:srgbClr val="D6A300"/>
                </a:solidFill>
              </a:rPr>
              <a:t>(Simulate Bit)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7D7AC9CD-1026-4084-BA87-C19CADE6FA80}"/>
              </a:ext>
            </a:extLst>
          </p:cNvPr>
          <p:cNvCxnSpPr>
            <a:cxnSpLocks/>
          </p:cNvCxnSpPr>
          <p:nvPr/>
        </p:nvCxnSpPr>
        <p:spPr>
          <a:xfrm>
            <a:off x="2838107" y="3722459"/>
            <a:ext cx="949570" cy="43888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14819126-39DB-4058-9438-01FA52E27F39}"/>
              </a:ext>
            </a:extLst>
          </p:cNvPr>
          <p:cNvCxnSpPr>
            <a:cxnSpLocks/>
          </p:cNvCxnSpPr>
          <p:nvPr/>
        </p:nvCxnSpPr>
        <p:spPr>
          <a:xfrm flipV="1">
            <a:off x="2513792" y="4057865"/>
            <a:ext cx="501152" cy="657194"/>
          </a:xfrm>
          <a:prstGeom prst="straightConnector1">
            <a:avLst/>
          </a:prstGeom>
          <a:ln w="57150">
            <a:solidFill>
              <a:srgbClr val="D6A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94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41" grpId="0"/>
      <p:bldP spid="53" grpId="0"/>
      <p:bldP spid="67" grpId="0"/>
      <p:bldP spid="10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AE326A-DEE0-4DC0-8F19-0D3D663092CF}"/>
              </a:ext>
            </a:extLst>
          </p:cNvPr>
          <p:cNvSpPr txBox="1"/>
          <p:nvPr/>
        </p:nvSpPr>
        <p:spPr>
          <a:xfrm>
            <a:off x="440103" y="314914"/>
            <a:ext cx="8986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Considerations for Specification</a:t>
            </a:r>
            <a:endParaRPr lang="en-US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FB6C3E-D6BD-43BD-B52F-BB5C3D5CB432}"/>
              </a:ext>
            </a:extLst>
          </p:cNvPr>
          <p:cNvSpPr txBox="1"/>
          <p:nvPr/>
        </p:nvSpPr>
        <p:spPr>
          <a:xfrm>
            <a:off x="1102271" y="1597729"/>
            <a:ext cx="964387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u="sng" noProof="0" dirty="0">
                <a:solidFill>
                  <a:prstClr val="black"/>
                </a:solidFill>
              </a:rPr>
              <a:t>Test Features for IEDs and Tools</a:t>
            </a:r>
          </a:p>
          <a:p>
            <a:pPr marL="341313" marR="0" lvl="0" indent="-341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noProof="0" dirty="0">
                <a:solidFill>
                  <a:prstClr val="black"/>
                </a:solidFill>
              </a:rPr>
              <a:t>Data q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uality supported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inputs?</a:t>
            </a:r>
          </a:p>
          <a:p>
            <a:pPr marL="341313" marR="0" lvl="0" indent="-341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</a:rPr>
              <a:t>Which test modes are needed?</a:t>
            </a:r>
          </a:p>
          <a:p>
            <a:pPr marL="341313" marR="0" lvl="0" indent="-341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</a:rPr>
              <a:t>How are modes activated in IEDs (remote/local)?</a:t>
            </a:r>
          </a:p>
          <a:p>
            <a:pPr marL="341313" marR="0" lvl="0" indent="-341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</a:rPr>
              <a:t>Test set subscription changed with </a:t>
            </a:r>
            <a:r>
              <a:rPr lang="en-US" sz="2800" dirty="0" err="1">
                <a:solidFill>
                  <a:prstClr val="black"/>
                </a:solidFill>
              </a:rPr>
              <a:t>si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mulation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bit?</a:t>
            </a:r>
          </a:p>
          <a:p>
            <a:pPr marL="341313" indent="-3413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</a:rPr>
              <a:t>How can controls be tested (control mirroring)?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1313" indent="-3413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</a:rPr>
              <a:t>How can other test data be used on inputs (</a:t>
            </a:r>
            <a:r>
              <a:rPr lang="en-US" sz="2800" dirty="0" err="1">
                <a:solidFill>
                  <a:prstClr val="black"/>
                </a:solidFill>
              </a:rPr>
              <a:t>InRefs</a:t>
            </a:r>
            <a:r>
              <a:rPr lang="en-US" sz="2800" dirty="0">
                <a:solidFill>
                  <a:prstClr val="black"/>
                </a:solidFill>
              </a:rPr>
              <a:t>)?</a:t>
            </a:r>
          </a:p>
          <a:p>
            <a:pPr marL="341313" indent="-3413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Support for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LGOS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LSVS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to see subscription status?</a:t>
            </a:r>
          </a:p>
          <a:p>
            <a:pPr marL="341313" indent="-3413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</a:rPr>
              <a:t>How are GOOSE/SV subscriptions configured?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C346B6-A70F-4603-95CC-14A321D6926C}"/>
              </a:ext>
            </a:extLst>
          </p:cNvPr>
          <p:cNvSpPr txBox="1"/>
          <p:nvPr/>
        </p:nvSpPr>
        <p:spPr>
          <a:xfrm>
            <a:off x="689072" y="6334420"/>
            <a:ext cx="11640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C00000"/>
                </a:solidFill>
              </a:rPr>
              <a:t>Note:  Required features depend on your test plan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22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6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AutoShape 7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AutoShape 9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10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AutoShape 11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566F791-287F-4559-9DFB-73AF584D34FC}"/>
              </a:ext>
            </a:extLst>
          </p:cNvPr>
          <p:cNvSpPr txBox="1"/>
          <p:nvPr/>
        </p:nvSpPr>
        <p:spPr>
          <a:xfrm>
            <a:off x="318521" y="227837"/>
            <a:ext cx="8986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Test Client Requirements</a:t>
            </a:r>
            <a:endParaRPr lang="en-US" sz="3600" dirty="0"/>
          </a:p>
        </p:txBody>
      </p:sp>
      <p:sp>
        <p:nvSpPr>
          <p:cNvPr id="60" name="Rounded Rectangle 46">
            <a:extLst>
              <a:ext uri="{FF2B5EF4-FFF2-40B4-BE49-F238E27FC236}">
                <a16:creationId xmlns:a16="http://schemas.microsoft.com/office/drawing/2014/main" id="{46837B66-CA93-4FDA-BB7C-4AE7766426DF}"/>
              </a:ext>
            </a:extLst>
          </p:cNvPr>
          <p:cNvSpPr/>
          <p:nvPr/>
        </p:nvSpPr>
        <p:spPr>
          <a:xfrm>
            <a:off x="3449556" y="2709992"/>
            <a:ext cx="3889421" cy="277151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09FFACE0-3BD2-46B9-A139-9BC28C907F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3950708" y="4004814"/>
            <a:ext cx="518012" cy="721516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59FE9217-9671-4CB7-9BD7-552BE67967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182696" y="3619338"/>
            <a:ext cx="518012" cy="721516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A1D61CF7-276F-418D-AFD3-AEF406DB6B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182696" y="4388068"/>
            <a:ext cx="518012" cy="721516"/>
          </a:xfrm>
          <a:prstGeom prst="rect">
            <a:avLst/>
          </a:prstGeom>
        </p:spPr>
      </p:pic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A492DEE-91A7-4064-9B7A-12FD0202FAF4}"/>
              </a:ext>
            </a:extLst>
          </p:cNvPr>
          <p:cNvCxnSpPr/>
          <p:nvPr/>
        </p:nvCxnSpPr>
        <p:spPr>
          <a:xfrm flipV="1">
            <a:off x="4545107" y="3885276"/>
            <a:ext cx="1519196" cy="38252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6C9A1225-9FA9-4F8B-BA9F-6B6E3D907ED6}"/>
              </a:ext>
            </a:extLst>
          </p:cNvPr>
          <p:cNvCxnSpPr>
            <a:cxnSpLocks/>
          </p:cNvCxnSpPr>
          <p:nvPr/>
        </p:nvCxnSpPr>
        <p:spPr>
          <a:xfrm>
            <a:off x="5114733" y="4128866"/>
            <a:ext cx="949570" cy="43888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A48E509-BC5B-4F20-92C3-CE68448B67BC}"/>
              </a:ext>
            </a:extLst>
          </p:cNvPr>
          <p:cNvCxnSpPr>
            <a:cxnSpLocks/>
          </p:cNvCxnSpPr>
          <p:nvPr/>
        </p:nvCxnSpPr>
        <p:spPr>
          <a:xfrm flipV="1">
            <a:off x="6435719" y="3111991"/>
            <a:ext cx="0" cy="46816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ACE717D-AAB8-4AC5-8BD0-AF822ED4E276}"/>
              </a:ext>
            </a:extLst>
          </p:cNvPr>
          <p:cNvCxnSpPr>
            <a:cxnSpLocks/>
          </p:cNvCxnSpPr>
          <p:nvPr/>
        </p:nvCxnSpPr>
        <p:spPr>
          <a:xfrm flipV="1">
            <a:off x="6528810" y="3180043"/>
            <a:ext cx="219094" cy="415689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C8047B7C-C33F-4DA2-84C6-8BABAB8BF70A}"/>
              </a:ext>
            </a:extLst>
          </p:cNvPr>
          <p:cNvCxnSpPr>
            <a:cxnSpLocks/>
          </p:cNvCxnSpPr>
          <p:nvPr/>
        </p:nvCxnSpPr>
        <p:spPr>
          <a:xfrm flipH="1" flipV="1">
            <a:off x="6120089" y="3180043"/>
            <a:ext cx="222540" cy="410683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75B05005-B459-4171-9DEB-7B719AC6C699}"/>
              </a:ext>
            </a:extLst>
          </p:cNvPr>
          <p:cNvCxnSpPr>
            <a:cxnSpLocks/>
          </p:cNvCxnSpPr>
          <p:nvPr/>
        </p:nvCxnSpPr>
        <p:spPr>
          <a:xfrm>
            <a:off x="2789583" y="4560369"/>
            <a:ext cx="948201" cy="0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7030D58-E7A3-4781-97C7-0C5682D32F2D}"/>
              </a:ext>
            </a:extLst>
          </p:cNvPr>
          <p:cNvCxnSpPr>
            <a:cxnSpLocks/>
          </p:cNvCxnSpPr>
          <p:nvPr/>
        </p:nvCxnSpPr>
        <p:spPr>
          <a:xfrm flipH="1">
            <a:off x="2789583" y="3885276"/>
            <a:ext cx="823992" cy="0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6"/>
          <p:cNvSpPr/>
          <p:nvPr/>
        </p:nvSpPr>
        <p:spPr>
          <a:xfrm>
            <a:off x="1211576" y="3614214"/>
            <a:ext cx="1503185" cy="112783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Test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Set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AEC9D80-A4CA-461D-B478-446E8C2877A8}"/>
              </a:ext>
            </a:extLst>
          </p:cNvPr>
          <p:cNvCxnSpPr>
            <a:cxnSpLocks/>
          </p:cNvCxnSpPr>
          <p:nvPr/>
        </p:nvCxnSpPr>
        <p:spPr>
          <a:xfrm>
            <a:off x="2673357" y="2776563"/>
            <a:ext cx="565067" cy="861673"/>
          </a:xfrm>
          <a:prstGeom prst="straightConnector1">
            <a:avLst/>
          </a:prstGeom>
          <a:ln w="57150">
            <a:solidFill>
              <a:srgbClr val="D6A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AC6E456C-DE43-465C-A545-CDB9762EDAAE}"/>
              </a:ext>
            </a:extLst>
          </p:cNvPr>
          <p:cNvSpPr txBox="1"/>
          <p:nvPr/>
        </p:nvSpPr>
        <p:spPr>
          <a:xfrm>
            <a:off x="929492" y="1605637"/>
            <a:ext cx="285969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6A300"/>
                </a:solidFill>
              </a:rPr>
              <a:t>Identify simulated and real GOOSE and sampled values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AD760DC-D841-4E03-8402-B47DEA0FF0E2}"/>
              </a:ext>
            </a:extLst>
          </p:cNvPr>
          <p:cNvSpPr txBox="1"/>
          <p:nvPr/>
        </p:nvSpPr>
        <p:spPr>
          <a:xfrm>
            <a:off x="8155824" y="1582772"/>
            <a:ext cx="3677117" cy="83099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6A300"/>
                </a:solidFill>
              </a:rPr>
              <a:t>Set test modes</a:t>
            </a:r>
          </a:p>
          <a:p>
            <a:r>
              <a:rPr lang="en-US" sz="2400" b="1" dirty="0">
                <a:solidFill>
                  <a:srgbClr val="D6A300"/>
                </a:solidFill>
              </a:rPr>
              <a:t>Verify IED configurations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ADD438F-1C91-433D-B91D-E64F4D0584EA}"/>
              </a:ext>
            </a:extLst>
          </p:cNvPr>
          <p:cNvSpPr txBox="1"/>
          <p:nvPr/>
        </p:nvSpPr>
        <p:spPr>
          <a:xfrm>
            <a:off x="976546" y="5550174"/>
            <a:ext cx="2538329" cy="83099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6A300"/>
                </a:solidFill>
              </a:rPr>
              <a:t>View subscription status of IEDs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FD614E26-3A0B-4DCB-A119-1A511AA676A7}"/>
              </a:ext>
            </a:extLst>
          </p:cNvPr>
          <p:cNvCxnSpPr>
            <a:cxnSpLocks/>
          </p:cNvCxnSpPr>
          <p:nvPr/>
        </p:nvCxnSpPr>
        <p:spPr>
          <a:xfrm flipH="1">
            <a:off x="7177543" y="2413769"/>
            <a:ext cx="1150226" cy="891313"/>
          </a:xfrm>
          <a:prstGeom prst="straightConnector1">
            <a:avLst/>
          </a:prstGeom>
          <a:ln w="57150">
            <a:solidFill>
              <a:srgbClr val="D6A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141928E1-F7DC-424F-9008-81C149B5ABF5}"/>
              </a:ext>
            </a:extLst>
          </p:cNvPr>
          <p:cNvCxnSpPr>
            <a:cxnSpLocks/>
          </p:cNvCxnSpPr>
          <p:nvPr/>
        </p:nvCxnSpPr>
        <p:spPr>
          <a:xfrm flipH="1" flipV="1">
            <a:off x="6806277" y="4997753"/>
            <a:ext cx="672946" cy="636447"/>
          </a:xfrm>
          <a:prstGeom prst="straightConnector1">
            <a:avLst/>
          </a:prstGeom>
          <a:ln w="57150">
            <a:solidFill>
              <a:srgbClr val="D6A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4D964976-0942-4CD9-B548-686BEE4809F5}"/>
              </a:ext>
            </a:extLst>
          </p:cNvPr>
          <p:cNvSpPr txBox="1"/>
          <p:nvPr/>
        </p:nvSpPr>
        <p:spPr>
          <a:xfrm>
            <a:off x="6323219" y="5644069"/>
            <a:ext cx="2840091" cy="83099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6A300"/>
                </a:solidFill>
              </a:rPr>
              <a:t>Monitor virtual outputs of IEDs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75859A8-9A65-4DF6-A9C2-3FBE107F5936}"/>
              </a:ext>
            </a:extLst>
          </p:cNvPr>
          <p:cNvCxnSpPr>
            <a:cxnSpLocks/>
          </p:cNvCxnSpPr>
          <p:nvPr/>
        </p:nvCxnSpPr>
        <p:spPr>
          <a:xfrm flipV="1">
            <a:off x="2668919" y="4722510"/>
            <a:ext cx="643520" cy="833174"/>
          </a:xfrm>
          <a:prstGeom prst="straightConnector1">
            <a:avLst/>
          </a:prstGeom>
          <a:ln w="57150">
            <a:solidFill>
              <a:srgbClr val="D6A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FDCB585-2D58-4EC3-99E6-80673CD07039}"/>
              </a:ext>
            </a:extLst>
          </p:cNvPr>
          <p:cNvGrpSpPr/>
          <p:nvPr/>
        </p:nvGrpSpPr>
        <p:grpSpPr>
          <a:xfrm>
            <a:off x="6733552" y="3125536"/>
            <a:ext cx="2413456" cy="2667119"/>
            <a:chOff x="6674204" y="3111991"/>
            <a:chExt cx="2413456" cy="2667119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2F0BAE97-7ABE-4CA5-988D-1F7A06F68AC8}"/>
                </a:ext>
              </a:extLst>
            </p:cNvPr>
            <p:cNvGrpSpPr/>
            <p:nvPr/>
          </p:nvGrpSpPr>
          <p:grpSpPr>
            <a:xfrm>
              <a:off x="6674204" y="3111991"/>
              <a:ext cx="2349741" cy="2667119"/>
              <a:chOff x="6240422" y="2705725"/>
              <a:chExt cx="1730037" cy="1963711"/>
            </a:xfrm>
          </p:grpSpPr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EA6E381B-B570-40F8-83FE-7AB4BC35ED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9379" y="2705725"/>
                <a:ext cx="0" cy="1963711"/>
              </a:xfrm>
              <a:prstGeom prst="line">
                <a:avLst/>
              </a:prstGeom>
              <a:ln w="381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AAD2F20F-557D-4F51-9D81-EDE9926C3BB7}"/>
                  </a:ext>
                </a:extLst>
              </p:cNvPr>
              <p:cNvGrpSpPr/>
              <p:nvPr/>
            </p:nvGrpSpPr>
            <p:grpSpPr>
              <a:xfrm>
                <a:off x="7713026" y="3777551"/>
                <a:ext cx="257433" cy="328981"/>
                <a:chOff x="5796547" y="5168042"/>
                <a:chExt cx="876300" cy="1119842"/>
              </a:xfrm>
            </p:grpSpPr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35C3A1D1-9C14-4F8E-ABC2-D9754D21BEC0}"/>
                    </a:ext>
                  </a:extLst>
                </p:cNvPr>
                <p:cNvSpPr/>
                <p:nvPr/>
              </p:nvSpPr>
              <p:spPr>
                <a:xfrm>
                  <a:off x="5796547" y="5411584"/>
                  <a:ext cx="876300" cy="876300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80"/>
                </a:p>
              </p:txBody>
            </p: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373F5885-79ED-4927-AA5A-C6064FD876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56969" y="5174879"/>
                  <a:ext cx="413093" cy="419348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E604E995-8778-41A6-81BB-83D8EFD5DB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56969" y="5168042"/>
                  <a:ext cx="442002" cy="40289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570C9D29-FA6A-481F-B799-A28546B654FC}"/>
                  </a:ext>
                </a:extLst>
              </p:cNvPr>
              <p:cNvGrpSpPr/>
              <p:nvPr/>
            </p:nvGrpSpPr>
            <p:grpSpPr>
              <a:xfrm flipH="1">
                <a:off x="6240424" y="3196867"/>
                <a:ext cx="1707846" cy="209442"/>
                <a:chOff x="6017132" y="4493962"/>
                <a:chExt cx="3926964" cy="481584"/>
              </a:xfrm>
            </p:grpSpPr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0BC39EE7-0601-444E-B91C-08616F393982}"/>
                    </a:ext>
                  </a:extLst>
                </p:cNvPr>
                <p:cNvSpPr/>
                <p:nvPr/>
              </p:nvSpPr>
              <p:spPr>
                <a:xfrm>
                  <a:off x="6017132" y="4493962"/>
                  <a:ext cx="481584" cy="481584"/>
                </a:xfrm>
                <a:prstGeom prst="ellipse">
                  <a:avLst/>
                </a:prstGeom>
                <a:noFill/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780"/>
                </a:p>
              </p:txBody>
            </p: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23151C9E-E9D1-46BC-BDEB-912B901AC6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25317" y="4734755"/>
                  <a:ext cx="3418779" cy="0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0705FC58-B3BE-462C-8400-CF776AF980A1}"/>
                    </a:ext>
                  </a:extLst>
                </p:cNvPr>
                <p:cNvCxnSpPr/>
                <p:nvPr/>
              </p:nvCxnSpPr>
              <p:spPr>
                <a:xfrm flipV="1">
                  <a:off x="6840303" y="4664535"/>
                  <a:ext cx="125568" cy="14657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FB0A9902-DCA7-4C0D-9DBB-B6A0D376F73C}"/>
                    </a:ext>
                  </a:extLst>
                </p:cNvPr>
                <p:cNvCxnSpPr/>
                <p:nvPr/>
              </p:nvCxnSpPr>
              <p:spPr>
                <a:xfrm flipV="1">
                  <a:off x="6712850" y="4668959"/>
                  <a:ext cx="125568" cy="14657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269FD82A-C8A1-4A9B-9C50-39538AF464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40422" y="3984300"/>
                <a:ext cx="1486838" cy="0"/>
              </a:xfrm>
              <a:prstGeom prst="line">
                <a:avLst/>
              </a:prstGeom>
              <a:ln w="38100">
                <a:solidFill>
                  <a:schemeClr val="bg2">
                    <a:lumMod val="50000"/>
                  </a:schemeClr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8DDFFA7-FC3A-482D-A53A-943D0C20B0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54599" y="4753017"/>
              <a:ext cx="233061" cy="270882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A22EF4EE-A81D-4F28-9548-9F8291535D4B}"/>
              </a:ext>
            </a:extLst>
          </p:cNvPr>
          <p:cNvCxnSpPr>
            <a:cxnSpLocks/>
          </p:cNvCxnSpPr>
          <p:nvPr/>
        </p:nvCxnSpPr>
        <p:spPr>
          <a:xfrm flipV="1">
            <a:off x="4886568" y="4459096"/>
            <a:ext cx="580019" cy="1130657"/>
          </a:xfrm>
          <a:prstGeom prst="straightConnector1">
            <a:avLst/>
          </a:prstGeom>
          <a:ln w="57150">
            <a:solidFill>
              <a:srgbClr val="D6A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6ED8A2D0-F996-41DC-BF00-9B320F8C1B16}"/>
              </a:ext>
            </a:extLst>
          </p:cNvPr>
          <p:cNvSpPr txBox="1"/>
          <p:nvPr/>
        </p:nvSpPr>
        <p:spPr>
          <a:xfrm>
            <a:off x="4124300" y="5677924"/>
            <a:ext cx="1940512" cy="83099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6A300"/>
                </a:solidFill>
              </a:rPr>
              <a:t>View data and quality</a:t>
            </a:r>
          </a:p>
        </p:txBody>
      </p:sp>
      <p:sp>
        <p:nvSpPr>
          <p:cNvPr id="109" name="Arrow: Right 108">
            <a:extLst>
              <a:ext uri="{FF2B5EF4-FFF2-40B4-BE49-F238E27FC236}">
                <a16:creationId xmlns:a16="http://schemas.microsoft.com/office/drawing/2014/main" id="{4D322D2A-85C7-4787-BBC5-6CA9F98DFCF2}"/>
              </a:ext>
            </a:extLst>
          </p:cNvPr>
          <p:cNvSpPr/>
          <p:nvPr/>
        </p:nvSpPr>
        <p:spPr>
          <a:xfrm rot="5400000">
            <a:off x="4862743" y="2213673"/>
            <a:ext cx="1200331" cy="961240"/>
          </a:xfrm>
          <a:prstGeom prst="rightArrow">
            <a:avLst/>
          </a:prstGeom>
          <a:solidFill>
            <a:srgbClr val="5B9BD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08" name="Rounded Rectangle 46">
            <a:extLst>
              <a:ext uri="{FF2B5EF4-FFF2-40B4-BE49-F238E27FC236}">
                <a16:creationId xmlns:a16="http://schemas.microsoft.com/office/drawing/2014/main" id="{EAE0F03A-C0E6-41D6-8152-4A3CF8162AA6}"/>
              </a:ext>
            </a:extLst>
          </p:cNvPr>
          <p:cNvSpPr/>
          <p:nvPr/>
        </p:nvSpPr>
        <p:spPr>
          <a:xfrm>
            <a:off x="4260232" y="1105648"/>
            <a:ext cx="2405352" cy="133294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Test Client</a:t>
            </a:r>
          </a:p>
        </p:txBody>
      </p:sp>
    </p:spTree>
    <p:extLst>
      <p:ext uri="{BB962C8B-B14F-4D97-AF65-F5344CB8AC3E}">
        <p14:creationId xmlns:p14="http://schemas.microsoft.com/office/powerpoint/2010/main" val="294237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78" grpId="0"/>
      <p:bldP spid="80" grpId="0"/>
      <p:bldP spid="89" grpId="0"/>
      <p:bldP spid="10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+"/>
          <p:cNvSpPr>
            <a:spLocks noChangeAspect="1" noChangeArrowheads="1"/>
          </p:cNvSpPr>
          <p:nvPr/>
        </p:nvSpPr>
        <p:spPr bwMode="auto">
          <a:xfrm>
            <a:off x="7807325" y="243914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6" descr="+"/>
          <p:cNvSpPr>
            <a:spLocks noChangeAspect="1" noChangeArrowheads="1"/>
          </p:cNvSpPr>
          <p:nvPr/>
        </p:nvSpPr>
        <p:spPr bwMode="auto">
          <a:xfrm>
            <a:off x="7807325" y="243914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AutoShape 7" descr="+"/>
          <p:cNvSpPr>
            <a:spLocks noChangeAspect="1" noChangeArrowheads="1"/>
          </p:cNvSpPr>
          <p:nvPr/>
        </p:nvSpPr>
        <p:spPr bwMode="auto">
          <a:xfrm>
            <a:off x="7807325" y="243914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AutoShape 9" descr="+"/>
          <p:cNvSpPr>
            <a:spLocks noChangeAspect="1" noChangeArrowheads="1"/>
          </p:cNvSpPr>
          <p:nvPr/>
        </p:nvSpPr>
        <p:spPr bwMode="auto">
          <a:xfrm>
            <a:off x="7807325" y="243914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10" descr="+"/>
          <p:cNvSpPr>
            <a:spLocks noChangeAspect="1" noChangeArrowheads="1"/>
          </p:cNvSpPr>
          <p:nvPr/>
        </p:nvSpPr>
        <p:spPr bwMode="auto">
          <a:xfrm>
            <a:off x="7807325" y="243914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AutoShape 11" descr="+"/>
          <p:cNvSpPr>
            <a:spLocks noChangeAspect="1" noChangeArrowheads="1"/>
          </p:cNvSpPr>
          <p:nvPr/>
        </p:nvSpPr>
        <p:spPr bwMode="auto">
          <a:xfrm>
            <a:off x="7807325" y="243914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5CED6F-CA89-4F0E-843E-7DC953851B63}"/>
              </a:ext>
            </a:extLst>
          </p:cNvPr>
          <p:cNvSpPr txBox="1"/>
          <p:nvPr/>
        </p:nvSpPr>
        <p:spPr>
          <a:xfrm>
            <a:off x="318521" y="227837"/>
            <a:ext cx="8986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Troubleshoot GOOSE and Sampled Values</a:t>
            </a:r>
            <a:endParaRPr lang="en-US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42FF7B-0CDA-41F8-BEAC-BD810B7B263D}"/>
              </a:ext>
            </a:extLst>
          </p:cNvPr>
          <p:cNvSpPr txBox="1"/>
          <p:nvPr/>
        </p:nvSpPr>
        <p:spPr>
          <a:xfrm>
            <a:off x="576707" y="6275891"/>
            <a:ext cx="11003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</a:rPr>
              <a:t>Value Created:  identify communication issues earlier and faster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A4F2D6-D896-4904-8877-40506A7CFAF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463081" y="4400897"/>
            <a:ext cx="7049729" cy="21785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76200" cap="flat" cmpd="sng" algn="ctr">
            <a:solidFill>
              <a:srgbClr val="5374D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0BCA2662-89D9-417C-A029-F4D2E9F338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7" t="18858" r="6231" b="24553"/>
          <a:stretch/>
        </p:blipFill>
        <p:spPr>
          <a:xfrm>
            <a:off x="6166532" y="4165493"/>
            <a:ext cx="2519000" cy="49333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D5730B2-E0D7-4C40-895B-78C4ED3D57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7" t="18858" r="6231" b="24553"/>
          <a:stretch/>
        </p:blipFill>
        <p:spPr>
          <a:xfrm>
            <a:off x="2986280" y="4173828"/>
            <a:ext cx="2519000" cy="493335"/>
          </a:xfrm>
          <a:prstGeom prst="rect">
            <a:avLst/>
          </a:prstGeom>
        </p:spPr>
      </p:pic>
      <p:grpSp>
        <p:nvGrpSpPr>
          <p:cNvPr id="96" name="Group 95">
            <a:extLst>
              <a:ext uri="{FF2B5EF4-FFF2-40B4-BE49-F238E27FC236}">
                <a16:creationId xmlns:a16="http://schemas.microsoft.com/office/drawing/2014/main" id="{550A31C4-7EB1-42E1-98B5-130DBA31CBB1}"/>
              </a:ext>
            </a:extLst>
          </p:cNvPr>
          <p:cNvGrpSpPr/>
          <p:nvPr/>
        </p:nvGrpSpPr>
        <p:grpSpPr>
          <a:xfrm>
            <a:off x="1124411" y="4513212"/>
            <a:ext cx="2145179" cy="1190865"/>
            <a:chOff x="2143742" y="4354258"/>
            <a:chExt cx="2145179" cy="1190865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035C908-B4A7-4758-89A3-629EEA52720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482412" y="4354258"/>
              <a:ext cx="806509" cy="664398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D328740-C5B3-47CB-84C8-18410CC25CA8}"/>
                </a:ext>
              </a:extLst>
            </p:cNvPr>
            <p:cNvSpPr/>
            <p:nvPr/>
          </p:nvSpPr>
          <p:spPr>
            <a:xfrm>
              <a:off x="2143742" y="4853910"/>
              <a:ext cx="1776747" cy="691213"/>
            </a:xfrm>
            <a:prstGeom prst="roundRect">
              <a:avLst/>
            </a:prstGeom>
            <a:solidFill>
              <a:srgbClr val="D6A30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Test Set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2E495DA-E8C7-493A-AF85-315A082810FB}"/>
              </a:ext>
            </a:extLst>
          </p:cNvPr>
          <p:cNvGrpSpPr/>
          <p:nvPr/>
        </p:nvGrpSpPr>
        <p:grpSpPr>
          <a:xfrm>
            <a:off x="323691" y="1298881"/>
            <a:ext cx="4575987" cy="1640235"/>
            <a:chOff x="723222" y="1510348"/>
            <a:chExt cx="5337059" cy="1640235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352C5479-3179-4395-9EB3-EE0080DC2826}"/>
                </a:ext>
              </a:extLst>
            </p:cNvPr>
            <p:cNvSpPr/>
            <p:nvPr/>
          </p:nvSpPr>
          <p:spPr>
            <a:xfrm>
              <a:off x="723222" y="1958767"/>
              <a:ext cx="5337059" cy="1191816"/>
            </a:xfrm>
            <a:prstGeom prst="roundRect">
              <a:avLst/>
            </a:prstGeom>
            <a:ln w="57150">
              <a:solidFill>
                <a:srgbClr val="5374DF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1600" dirty="0"/>
                <a:t>&lt;</a:t>
              </a:r>
              <a:r>
                <a:rPr lang="en-US" sz="1600" dirty="0" err="1"/>
                <a:t>GSEControl</a:t>
              </a:r>
              <a:r>
                <a:rPr lang="en-US" sz="1600" dirty="0"/>
                <a:t> name="gcb1" </a:t>
              </a:r>
              <a:r>
                <a:rPr lang="en-US" sz="1600" dirty="0" err="1"/>
                <a:t>appID</a:t>
              </a:r>
              <a:r>
                <a:rPr lang="en-US" sz="1600" dirty="0"/>
                <a:t>="L02BPU/gcb1"&gt;</a:t>
              </a:r>
            </a:p>
            <a:p>
              <a:r>
                <a:rPr lang="en-US" sz="1600" dirty="0"/>
                <a:t>&lt;</a:t>
              </a:r>
              <a:r>
                <a:rPr lang="en-US" sz="1600" dirty="0" err="1"/>
                <a:t>GSEControl</a:t>
              </a:r>
              <a:r>
                <a:rPr lang="en-US" sz="1600" dirty="0"/>
                <a:t> name="gcb2" </a:t>
              </a:r>
              <a:r>
                <a:rPr lang="en-US" sz="1600" dirty="0" err="1"/>
                <a:t>appID</a:t>
              </a:r>
              <a:r>
                <a:rPr lang="en-US" sz="1600" dirty="0"/>
                <a:t>="L03BPU/gcb2"&gt;</a:t>
              </a:r>
            </a:p>
            <a:p>
              <a:r>
                <a:rPr lang="en-US" sz="1600" dirty="0"/>
                <a:t>&lt;</a:t>
              </a:r>
              <a:r>
                <a:rPr lang="en-US" sz="1600" dirty="0" err="1"/>
                <a:t>GSEControl</a:t>
              </a:r>
              <a:r>
                <a:rPr lang="en-US" sz="1600" dirty="0"/>
                <a:t> name="gcb3" </a:t>
              </a:r>
              <a:r>
                <a:rPr lang="en-US" sz="1600" dirty="0" err="1"/>
                <a:t>appID</a:t>
              </a:r>
              <a:r>
                <a:rPr lang="en-US" sz="1600" dirty="0"/>
                <a:t>="L04BPU/gcb3"&gt;</a:t>
              </a:r>
            </a:p>
            <a:p>
              <a:r>
                <a:rPr lang="en-US" sz="1600" dirty="0"/>
                <a:t>&lt;</a:t>
              </a:r>
              <a:r>
                <a:rPr lang="en-US" sz="1600" dirty="0" err="1"/>
                <a:t>GSEControl</a:t>
              </a:r>
              <a:r>
                <a:rPr lang="en-US" sz="1600" dirty="0"/>
                <a:t> name="gcb4" </a:t>
              </a:r>
              <a:r>
                <a:rPr lang="en-US" sz="1600" dirty="0" err="1"/>
                <a:t>appID</a:t>
              </a:r>
              <a:r>
                <a:rPr lang="en-US" sz="1600" dirty="0"/>
                <a:t>="L05BPU/gcb4"&gt;</a:t>
              </a: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126DC4C8-31E5-4DBA-A657-BEB07B037A3E}"/>
                </a:ext>
              </a:extLst>
            </p:cNvPr>
            <p:cNvSpPr/>
            <p:nvPr/>
          </p:nvSpPr>
          <p:spPr>
            <a:xfrm>
              <a:off x="915631" y="1510348"/>
              <a:ext cx="1253548" cy="471454"/>
            </a:xfrm>
            <a:prstGeom prst="roundRect">
              <a:avLst/>
            </a:prstGeom>
            <a:solidFill>
              <a:srgbClr val="5374D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SCL</a:t>
              </a:r>
              <a:endParaRPr lang="en-US" sz="3600" b="1" dirty="0"/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1F2EC670-8B97-4233-9811-6C7451BE8283}"/>
              </a:ext>
            </a:extLst>
          </p:cNvPr>
          <p:cNvSpPr txBox="1"/>
          <p:nvPr/>
        </p:nvSpPr>
        <p:spPr>
          <a:xfrm>
            <a:off x="5340937" y="4654351"/>
            <a:ext cx="15140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374DF"/>
                </a:solidFill>
              </a:rPr>
              <a:t>GOOSE </a:t>
            </a:r>
          </a:p>
          <a:p>
            <a:r>
              <a:rPr lang="en-US" sz="2800" b="1" dirty="0">
                <a:solidFill>
                  <a:srgbClr val="5374DF"/>
                </a:solidFill>
              </a:rPr>
              <a:t>Sampled Values</a:t>
            </a:r>
            <a:endParaRPr lang="en-US" sz="3200" dirty="0">
              <a:solidFill>
                <a:srgbClr val="5374DF"/>
              </a:solidFill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AF6D779-B29A-4019-A3BD-6156844946A3}"/>
              </a:ext>
            </a:extLst>
          </p:cNvPr>
          <p:cNvGrpSpPr/>
          <p:nvPr/>
        </p:nvGrpSpPr>
        <p:grpSpPr>
          <a:xfrm>
            <a:off x="3390264" y="4658086"/>
            <a:ext cx="599791" cy="507133"/>
            <a:chOff x="8242868" y="2335770"/>
            <a:chExt cx="599791" cy="507133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4FC5FA4-183D-4A59-A50A-A00CFF5E4F46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242868" y="2387184"/>
              <a:ext cx="216096" cy="455719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0CA0DB5-65C1-414B-88AC-31533022B6C4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556799" y="2335770"/>
              <a:ext cx="4944" cy="503317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EA00020-95DA-490F-A94B-C2CB2B1FD8F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667702" y="2392873"/>
              <a:ext cx="174957" cy="448683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E0E1786-9A9F-4D35-A787-AAEF9A6BECAE}"/>
              </a:ext>
            </a:extLst>
          </p:cNvPr>
          <p:cNvGrpSpPr/>
          <p:nvPr/>
        </p:nvGrpSpPr>
        <p:grpSpPr>
          <a:xfrm>
            <a:off x="4504643" y="4667925"/>
            <a:ext cx="599791" cy="507133"/>
            <a:chOff x="8242868" y="2335770"/>
            <a:chExt cx="599791" cy="507133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BD47F779-2B00-4026-B331-0F39AABF89C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242868" y="2387184"/>
              <a:ext cx="216096" cy="455719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454F2F1A-F89F-4E8E-A235-21F1872BBA09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556799" y="2335770"/>
              <a:ext cx="4944" cy="503317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32E6F810-DCE7-45B1-B112-975AA2D114D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667702" y="2392873"/>
              <a:ext cx="174957" cy="448683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09C8299-DDDC-48DE-A229-3B138C7291DF}"/>
              </a:ext>
            </a:extLst>
          </p:cNvPr>
          <p:cNvGrpSpPr/>
          <p:nvPr/>
        </p:nvGrpSpPr>
        <p:grpSpPr>
          <a:xfrm>
            <a:off x="6829300" y="4660793"/>
            <a:ext cx="599791" cy="507133"/>
            <a:chOff x="8242868" y="2335770"/>
            <a:chExt cx="599791" cy="507133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669C2D01-A5BF-48E4-8B4E-979A2315A2BF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242868" y="2387184"/>
              <a:ext cx="216096" cy="455719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426F5856-7073-45AA-A4BE-256CBCC4ED56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556799" y="2335770"/>
              <a:ext cx="4944" cy="503317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FD7691C-11E6-4C35-817F-BC0B51A4316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667702" y="2392873"/>
              <a:ext cx="174957" cy="448683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9DFFD00-F8C4-4E4A-9E16-AE38639C8318}"/>
              </a:ext>
            </a:extLst>
          </p:cNvPr>
          <p:cNvGrpSpPr/>
          <p:nvPr/>
        </p:nvGrpSpPr>
        <p:grpSpPr>
          <a:xfrm>
            <a:off x="7936588" y="4676789"/>
            <a:ext cx="599791" cy="507133"/>
            <a:chOff x="8242868" y="2335770"/>
            <a:chExt cx="599791" cy="507133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3816CD6D-2E8D-4DE8-8E60-1C48EC508E0B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242868" y="2387184"/>
              <a:ext cx="216096" cy="455719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1F05D430-196C-4F56-93DF-EF0E7C7AE55F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556799" y="2335770"/>
              <a:ext cx="4944" cy="503317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9763A61-F75A-446A-A347-09C5C9EB6D2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667702" y="2392873"/>
              <a:ext cx="174957" cy="448683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1AC576D2-EA8F-46D3-89E1-18F44C7BF0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3360615" y="5072813"/>
            <a:ext cx="662972" cy="923424"/>
          </a:xfrm>
          <a:prstGeom prst="rect">
            <a:avLst/>
          </a:prstGeom>
        </p:spPr>
      </p:pic>
      <p:graphicFrame>
        <p:nvGraphicFramePr>
          <p:cNvPr id="83" name="Table 82">
            <a:extLst>
              <a:ext uri="{FF2B5EF4-FFF2-40B4-BE49-F238E27FC236}">
                <a16:creationId xmlns:a16="http://schemas.microsoft.com/office/drawing/2014/main" id="{390FF235-A886-4C28-B8F9-37657527D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459677"/>
              </p:ext>
            </p:extLst>
          </p:nvPr>
        </p:nvGraphicFramePr>
        <p:xfrm>
          <a:off x="6113646" y="1747300"/>
          <a:ext cx="5632136" cy="195899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743980">
                  <a:extLst>
                    <a:ext uri="{9D8B030D-6E8A-4147-A177-3AD203B41FA5}">
                      <a16:colId xmlns:a16="http://schemas.microsoft.com/office/drawing/2014/main" val="1573917505"/>
                    </a:ext>
                  </a:extLst>
                </a:gridCol>
                <a:gridCol w="931810">
                  <a:extLst>
                    <a:ext uri="{9D8B030D-6E8A-4147-A177-3AD203B41FA5}">
                      <a16:colId xmlns:a16="http://schemas.microsoft.com/office/drawing/2014/main" val="1241818994"/>
                    </a:ext>
                  </a:extLst>
                </a:gridCol>
                <a:gridCol w="974949">
                  <a:extLst>
                    <a:ext uri="{9D8B030D-6E8A-4147-A177-3AD203B41FA5}">
                      <a16:colId xmlns:a16="http://schemas.microsoft.com/office/drawing/2014/main" val="1003045793"/>
                    </a:ext>
                  </a:extLst>
                </a:gridCol>
                <a:gridCol w="1121624">
                  <a:extLst>
                    <a:ext uri="{9D8B030D-6E8A-4147-A177-3AD203B41FA5}">
                      <a16:colId xmlns:a16="http://schemas.microsoft.com/office/drawing/2014/main" val="3415435626"/>
                    </a:ext>
                  </a:extLst>
                </a:gridCol>
                <a:gridCol w="957695">
                  <a:extLst>
                    <a:ext uri="{9D8B030D-6E8A-4147-A177-3AD203B41FA5}">
                      <a16:colId xmlns:a16="http://schemas.microsoft.com/office/drawing/2014/main" val="631094400"/>
                    </a:ext>
                  </a:extLst>
                </a:gridCol>
                <a:gridCol w="902078">
                  <a:extLst>
                    <a:ext uri="{9D8B030D-6E8A-4147-A177-3AD203B41FA5}">
                      <a16:colId xmlns:a16="http://schemas.microsoft.com/office/drawing/2014/main" val="654268631"/>
                    </a:ext>
                  </a:extLst>
                </a:gridCol>
              </a:tblGrid>
              <a:tr h="590677">
                <a:tc>
                  <a:txBody>
                    <a:bodyPr/>
                    <a:lstStyle/>
                    <a:p>
                      <a:r>
                        <a:rPr lang="en-US" sz="1600" dirty="0" err="1"/>
                        <a:t>GoID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Timeout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Match SCL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Simulate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ConfRev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123629"/>
                  </a:ext>
                </a:extLst>
              </a:tr>
              <a:tr h="34197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gcb1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L02BPU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187144"/>
                  </a:ext>
                </a:extLst>
              </a:tr>
              <a:tr h="34197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gcb1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221226"/>
                  </a:ext>
                </a:extLst>
              </a:tr>
              <a:tr h="34197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gcb3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L04BPU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01874"/>
                  </a:ext>
                </a:extLst>
              </a:tr>
              <a:tr h="3424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gcb3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L04BPU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305670"/>
                  </a:ext>
                </a:extLst>
              </a:tr>
            </a:tbl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B9544AD7-3582-4EFA-B1D8-092A8A965B5F}"/>
              </a:ext>
            </a:extLst>
          </p:cNvPr>
          <p:cNvGrpSpPr/>
          <p:nvPr/>
        </p:nvGrpSpPr>
        <p:grpSpPr>
          <a:xfrm>
            <a:off x="5955616" y="1304535"/>
            <a:ext cx="5945231" cy="2427286"/>
            <a:chOff x="5955616" y="1632403"/>
            <a:chExt cx="5945231" cy="2427286"/>
          </a:xfrm>
        </p:grpSpPr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EB53063F-95F5-493E-80AD-6DFB08AF1E28}"/>
                </a:ext>
              </a:extLst>
            </p:cNvPr>
            <p:cNvSpPr/>
            <p:nvPr/>
          </p:nvSpPr>
          <p:spPr>
            <a:xfrm>
              <a:off x="6078497" y="1632403"/>
              <a:ext cx="1218192" cy="445767"/>
            </a:xfrm>
            <a:prstGeom prst="roundRect">
              <a:avLst/>
            </a:prstGeom>
            <a:solidFill>
              <a:srgbClr val="5374D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Sniffer</a:t>
              </a:r>
              <a:endParaRPr lang="en-US" sz="3600" b="1" dirty="0"/>
            </a:p>
          </p:txBody>
        </p:sp>
        <p:sp>
          <p:nvSpPr>
            <p:cNvPr id="81" name="Speech Bubble: Rectangle 80">
              <a:extLst>
                <a:ext uri="{FF2B5EF4-FFF2-40B4-BE49-F238E27FC236}">
                  <a16:creationId xmlns:a16="http://schemas.microsoft.com/office/drawing/2014/main" id="{205C1280-8471-4180-872B-E1A44C6950FE}"/>
                </a:ext>
              </a:extLst>
            </p:cNvPr>
            <p:cNvSpPr/>
            <p:nvPr/>
          </p:nvSpPr>
          <p:spPr>
            <a:xfrm>
              <a:off x="5955616" y="2075929"/>
              <a:ext cx="5945231" cy="1983760"/>
            </a:xfrm>
            <a:prstGeom prst="roundRect">
              <a:avLst/>
            </a:prstGeom>
            <a:noFill/>
            <a:ln w="57150">
              <a:solidFill>
                <a:srgbClr val="5374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8BCE599C-97F8-4656-81E8-C9DEF10AAA02}"/>
              </a:ext>
            </a:extLst>
          </p:cNvPr>
          <p:cNvSpPr/>
          <p:nvPr/>
        </p:nvSpPr>
        <p:spPr>
          <a:xfrm>
            <a:off x="6112327" y="2679350"/>
            <a:ext cx="5632136" cy="333506"/>
          </a:xfrm>
          <a:prstGeom prst="rect">
            <a:avLst/>
          </a:prstGeom>
          <a:solidFill>
            <a:srgbClr val="FF0000">
              <a:alpha val="44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24FB765-24B0-44FC-945D-7B28F5242B4E}"/>
              </a:ext>
            </a:extLst>
          </p:cNvPr>
          <p:cNvSpPr/>
          <p:nvPr/>
        </p:nvSpPr>
        <p:spPr>
          <a:xfrm>
            <a:off x="6112327" y="3366762"/>
            <a:ext cx="5632136" cy="324183"/>
          </a:xfrm>
          <a:prstGeom prst="rect">
            <a:avLst/>
          </a:prstGeom>
          <a:solidFill>
            <a:srgbClr val="D6A300">
              <a:alpha val="44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6B96C17E-636F-47C3-B082-DFBBF3EEB635}"/>
              </a:ext>
            </a:extLst>
          </p:cNvPr>
          <p:cNvCxnSpPr>
            <a:cxnSpLocks/>
          </p:cNvCxnSpPr>
          <p:nvPr/>
        </p:nvCxnSpPr>
        <p:spPr bwMode="auto">
          <a:xfrm flipV="1">
            <a:off x="6687593" y="3725516"/>
            <a:ext cx="295179" cy="57322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57150" cap="flat" cmpd="sng" algn="ctr">
            <a:solidFill>
              <a:srgbClr val="5374D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C2D3054B-7263-4044-B474-5C01F049FA98}"/>
              </a:ext>
            </a:extLst>
          </p:cNvPr>
          <p:cNvSpPr txBox="1"/>
          <p:nvPr/>
        </p:nvSpPr>
        <p:spPr>
          <a:xfrm>
            <a:off x="9625443" y="4341721"/>
            <a:ext cx="2682401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Misconfigured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Simulated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Timed out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Network Config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7CA7D6F2-F536-4AF9-9238-E877B58372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4477284" y="5078325"/>
            <a:ext cx="662972" cy="923424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39AE5930-8050-4CA7-8063-48E6422E76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810039" y="5072813"/>
            <a:ext cx="662972" cy="923424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17611FB0-6FA0-4722-9C99-F589C133F1A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7931690" y="5072076"/>
            <a:ext cx="662972" cy="92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94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4" grpId="0" animBg="1"/>
      <p:bldP spid="85" grpId="0" animBg="1"/>
      <p:bldP spid="9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6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AutoShape 7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AutoShape 9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10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AutoShape 11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5CED6F-CA89-4F0E-843E-7DC953851B63}"/>
              </a:ext>
            </a:extLst>
          </p:cNvPr>
          <p:cNvSpPr txBox="1"/>
          <p:nvPr/>
        </p:nvSpPr>
        <p:spPr>
          <a:xfrm>
            <a:off x="318521" y="227837"/>
            <a:ext cx="8986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Verify IED Configurations</a:t>
            </a:r>
            <a:endParaRPr lang="en-US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42FF7B-0CDA-41F8-BEAC-BD810B7B263D}"/>
              </a:ext>
            </a:extLst>
          </p:cNvPr>
          <p:cNvSpPr txBox="1"/>
          <p:nvPr/>
        </p:nvSpPr>
        <p:spPr>
          <a:xfrm>
            <a:off x="551110" y="6257446"/>
            <a:ext cx="11003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</a:rPr>
              <a:t>Value Created:  reduce test time by finding misconfigurations earlier 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774B52-FB17-4764-BCA0-6BB2FFFDF85B}"/>
              </a:ext>
            </a:extLst>
          </p:cNvPr>
          <p:cNvSpPr txBox="1"/>
          <p:nvPr/>
        </p:nvSpPr>
        <p:spPr>
          <a:xfrm>
            <a:off x="551110" y="889732"/>
            <a:ext cx="10084545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C00000"/>
                </a:solidFill>
              </a:rPr>
              <a:t>Goal:  verify that IEDs are configured according to design</a:t>
            </a:r>
            <a:endParaRPr lang="en-US" sz="2400" b="1" dirty="0"/>
          </a:p>
          <a:p>
            <a:endParaRPr lang="en-US" sz="3200" b="1" dirty="0"/>
          </a:p>
        </p:txBody>
      </p:sp>
      <p:sp>
        <p:nvSpPr>
          <p:cNvPr id="5" name="Arrow: Up 4">
            <a:extLst>
              <a:ext uri="{FF2B5EF4-FFF2-40B4-BE49-F238E27FC236}">
                <a16:creationId xmlns:a16="http://schemas.microsoft.com/office/drawing/2014/main" id="{928A1B1E-66A6-4305-87C9-2AB7845D7263}"/>
              </a:ext>
            </a:extLst>
          </p:cNvPr>
          <p:cNvSpPr/>
          <p:nvPr/>
        </p:nvSpPr>
        <p:spPr>
          <a:xfrm rot="20439808">
            <a:off x="7283917" y="3404283"/>
            <a:ext cx="295961" cy="1064552"/>
          </a:xfrm>
          <a:prstGeom prst="upArrow">
            <a:avLst/>
          </a:prstGeom>
          <a:solidFill>
            <a:srgbClr val="D6A3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519DA20-991B-4DCD-B80D-CFEB0FEDF3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456306"/>
              </p:ext>
            </p:extLst>
          </p:nvPr>
        </p:nvGraphicFramePr>
        <p:xfrm>
          <a:off x="1558554" y="1709725"/>
          <a:ext cx="329996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8251">
                  <a:extLst>
                    <a:ext uri="{9D8B030D-6E8A-4147-A177-3AD203B41FA5}">
                      <a16:colId xmlns:a16="http://schemas.microsoft.com/office/drawing/2014/main" val="4121087776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107858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Object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057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Pos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27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ctlModel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sbo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150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sboTimeout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234278"/>
                  </a:ext>
                </a:extLst>
              </a:tr>
            </a:tbl>
          </a:graphicData>
        </a:graphic>
      </p:graphicFrame>
      <p:sp>
        <p:nvSpPr>
          <p:cNvPr id="44" name="Arrow: Up 43">
            <a:extLst>
              <a:ext uri="{FF2B5EF4-FFF2-40B4-BE49-F238E27FC236}">
                <a16:creationId xmlns:a16="http://schemas.microsoft.com/office/drawing/2014/main" id="{F83FFA2D-7633-4B37-92E2-0DBC7BD476B8}"/>
              </a:ext>
            </a:extLst>
          </p:cNvPr>
          <p:cNvSpPr/>
          <p:nvPr/>
        </p:nvSpPr>
        <p:spPr>
          <a:xfrm rot="960683">
            <a:off x="2260008" y="3396793"/>
            <a:ext cx="298516" cy="1064552"/>
          </a:xfrm>
          <a:prstGeom prst="upArrow">
            <a:avLst/>
          </a:prstGeom>
          <a:solidFill>
            <a:srgbClr val="D6A3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F5A0AB6-5B27-4B82-B621-192C9D4574B7}"/>
              </a:ext>
            </a:extLst>
          </p:cNvPr>
          <p:cNvSpPr/>
          <p:nvPr/>
        </p:nvSpPr>
        <p:spPr>
          <a:xfrm>
            <a:off x="1571347" y="2451405"/>
            <a:ext cx="3292846" cy="384239"/>
          </a:xfrm>
          <a:prstGeom prst="rect">
            <a:avLst/>
          </a:prstGeom>
          <a:solidFill>
            <a:srgbClr val="FF0000">
              <a:alpha val="44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C970451-8552-4FDB-B7CC-6D8731CD089A}"/>
              </a:ext>
            </a:extLst>
          </p:cNvPr>
          <p:cNvSpPr txBox="1"/>
          <p:nvPr/>
        </p:nvSpPr>
        <p:spPr>
          <a:xfrm>
            <a:off x="2528265" y="3691272"/>
            <a:ext cx="232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Parse SCL Model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57A0808-BB64-435E-93E5-8F42C1DD0ED7}"/>
              </a:ext>
            </a:extLst>
          </p:cNvPr>
          <p:cNvSpPr txBox="1"/>
          <p:nvPr/>
        </p:nvSpPr>
        <p:spPr>
          <a:xfrm>
            <a:off x="7578644" y="3691272"/>
            <a:ext cx="2994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Discover IED Model</a:t>
            </a:r>
          </a:p>
        </p:txBody>
      </p: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67DEF021-B05A-4E12-9A2D-BEC4A8FE84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55519"/>
              </p:ext>
            </p:extLst>
          </p:nvPr>
        </p:nvGraphicFramePr>
        <p:xfrm>
          <a:off x="5865963" y="1702956"/>
          <a:ext cx="329996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8251">
                  <a:extLst>
                    <a:ext uri="{9D8B030D-6E8A-4147-A177-3AD203B41FA5}">
                      <a16:colId xmlns:a16="http://schemas.microsoft.com/office/drawing/2014/main" val="4121087776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107858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Object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057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Pos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27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ctlModel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status-only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150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sboTimeout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234278"/>
                  </a:ext>
                </a:extLst>
              </a:tr>
            </a:tbl>
          </a:graphicData>
        </a:graphic>
      </p:graphicFrame>
      <p:sp>
        <p:nvSpPr>
          <p:cNvPr id="50" name="Rectangle 49">
            <a:extLst>
              <a:ext uri="{FF2B5EF4-FFF2-40B4-BE49-F238E27FC236}">
                <a16:creationId xmlns:a16="http://schemas.microsoft.com/office/drawing/2014/main" id="{FCA9FA9E-1900-4638-9AC2-6B5ECE67A490}"/>
              </a:ext>
            </a:extLst>
          </p:cNvPr>
          <p:cNvSpPr/>
          <p:nvPr/>
        </p:nvSpPr>
        <p:spPr>
          <a:xfrm>
            <a:off x="5865963" y="2454238"/>
            <a:ext cx="3292846" cy="374962"/>
          </a:xfrm>
          <a:prstGeom prst="rect">
            <a:avLst/>
          </a:prstGeom>
          <a:solidFill>
            <a:srgbClr val="FF0000">
              <a:alpha val="44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F95090F-2896-45DA-960E-FDBE0659B002}"/>
              </a:ext>
            </a:extLst>
          </p:cNvPr>
          <p:cNvSpPr txBox="1"/>
          <p:nvPr/>
        </p:nvSpPr>
        <p:spPr>
          <a:xfrm>
            <a:off x="9265139" y="2393912"/>
            <a:ext cx="2994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Highlight Differences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43D26A-3025-45E5-8FC0-458316B4B203}"/>
              </a:ext>
            </a:extLst>
          </p:cNvPr>
          <p:cNvCxnSpPr/>
          <p:nvPr/>
        </p:nvCxnSpPr>
        <p:spPr bwMode="auto">
          <a:xfrm flipH="1" flipV="1">
            <a:off x="4897876" y="4619970"/>
            <a:ext cx="3904638" cy="12067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76200" cap="flat" cmpd="sng" algn="ctr">
            <a:solidFill>
              <a:srgbClr val="5374D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" name="Equals 1">
            <a:extLst>
              <a:ext uri="{FF2B5EF4-FFF2-40B4-BE49-F238E27FC236}">
                <a16:creationId xmlns:a16="http://schemas.microsoft.com/office/drawing/2014/main" id="{BB776B37-E53E-4AA1-82F3-DF72F5251E08}"/>
              </a:ext>
            </a:extLst>
          </p:cNvPr>
          <p:cNvSpPr/>
          <p:nvPr/>
        </p:nvSpPr>
        <p:spPr>
          <a:xfrm>
            <a:off x="3394230" y="4851474"/>
            <a:ext cx="1335314" cy="1016000"/>
          </a:xfrm>
          <a:prstGeom prst="mathEqual">
            <a:avLst/>
          </a:prstGeom>
          <a:solidFill>
            <a:schemeClr val="bg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F65D49B-0275-4146-AC9C-60DD8AF93D98}"/>
              </a:ext>
            </a:extLst>
          </p:cNvPr>
          <p:cNvSpPr txBox="1"/>
          <p:nvPr/>
        </p:nvSpPr>
        <p:spPr>
          <a:xfrm>
            <a:off x="8913622" y="3907832"/>
            <a:ext cx="7030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  <a:endParaRPr lang="en-US" sz="13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9E7ECFE-F972-4459-B6AA-A6748D436745}"/>
              </a:ext>
            </a:extLst>
          </p:cNvPr>
          <p:cNvGrpSpPr/>
          <p:nvPr/>
        </p:nvGrpSpPr>
        <p:grpSpPr>
          <a:xfrm>
            <a:off x="1570107" y="4627082"/>
            <a:ext cx="1678318" cy="1540311"/>
            <a:chOff x="1570107" y="4627082"/>
            <a:chExt cx="1678318" cy="1540311"/>
          </a:xfrm>
        </p:grpSpPr>
        <p:sp>
          <p:nvSpPr>
            <p:cNvPr id="36" name="Flowchart: Document 35">
              <a:extLst>
                <a:ext uri="{FF2B5EF4-FFF2-40B4-BE49-F238E27FC236}">
                  <a16:creationId xmlns:a16="http://schemas.microsoft.com/office/drawing/2014/main" id="{04C8875B-CCDE-4C87-B3C6-BA3EE45A8ABD}"/>
                </a:ext>
              </a:extLst>
            </p:cNvPr>
            <p:cNvSpPr/>
            <p:nvPr/>
          </p:nvSpPr>
          <p:spPr>
            <a:xfrm>
              <a:off x="1570107" y="4627082"/>
              <a:ext cx="1678318" cy="1540311"/>
            </a:xfrm>
            <a:prstGeom prst="flowChartDocument">
              <a:avLst/>
            </a:pr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103">
              <a:extLst>
                <a:ext uri="{FF2B5EF4-FFF2-40B4-BE49-F238E27FC236}">
                  <a16:creationId xmlns:a16="http://schemas.microsoft.com/office/drawing/2014/main" id="{246F0899-B252-4358-9C68-AE885611F5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2183" y="4661884"/>
              <a:ext cx="1417284" cy="707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000" b="1" dirty="0">
                  <a:ea typeface="ヒラギノ角ゴ ProN W3"/>
                  <a:cs typeface="ヒラギノ角ゴ ProN W3"/>
                </a:rPr>
                <a:t>SCD or</a:t>
              </a:r>
            </a:p>
            <a:p>
              <a:r>
                <a:rPr lang="en-US" altLang="en-US" sz="2000" b="1" dirty="0">
                  <a:ea typeface="ヒラギノ角ゴ ProN W3"/>
                  <a:cs typeface="ヒラギノ角ゴ ProN W3"/>
                </a:rPr>
                <a:t>CIDs</a:t>
              </a:r>
              <a:endPara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B023D7E-87DE-48E8-A1BE-DCF8C9DA42C2}"/>
                </a:ext>
              </a:extLst>
            </p:cNvPr>
            <p:cNvCxnSpPr>
              <a:cxnSpLocks/>
            </p:cNvCxnSpPr>
            <p:nvPr/>
          </p:nvCxnSpPr>
          <p:spPr>
            <a:xfrm>
              <a:off x="1751466" y="5547946"/>
              <a:ext cx="1325563" cy="0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2A7389C-9FA1-4553-8147-3892A870131F}"/>
                </a:ext>
              </a:extLst>
            </p:cNvPr>
            <p:cNvCxnSpPr/>
            <p:nvPr/>
          </p:nvCxnSpPr>
          <p:spPr>
            <a:xfrm>
              <a:off x="1751466" y="5736419"/>
              <a:ext cx="879359" cy="0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AB33B-D949-4C90-8EEA-A739A9796E9E}"/>
                </a:ext>
              </a:extLst>
            </p:cNvPr>
            <p:cNvCxnSpPr/>
            <p:nvPr/>
          </p:nvCxnSpPr>
          <p:spPr>
            <a:xfrm>
              <a:off x="1755011" y="5917098"/>
              <a:ext cx="482080" cy="0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5615657-1BF9-40E7-A58B-A062FB805A1C}"/>
                </a:ext>
              </a:extLst>
            </p:cNvPr>
            <p:cNvCxnSpPr>
              <a:cxnSpLocks/>
            </p:cNvCxnSpPr>
            <p:nvPr/>
          </p:nvCxnSpPr>
          <p:spPr>
            <a:xfrm>
              <a:off x="1751466" y="5337489"/>
              <a:ext cx="1325563" cy="0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6EFAD1F-4342-474B-8831-54A12D2650F1}"/>
              </a:ext>
            </a:extLst>
          </p:cNvPr>
          <p:cNvGrpSpPr/>
          <p:nvPr/>
        </p:nvGrpSpPr>
        <p:grpSpPr>
          <a:xfrm>
            <a:off x="5072305" y="4627082"/>
            <a:ext cx="801905" cy="1318782"/>
            <a:chOff x="5072305" y="4627082"/>
            <a:chExt cx="801905" cy="1318782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9250DA7-66A9-49C5-95F1-EAF0D32F15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5072305" y="4828926"/>
              <a:ext cx="801905" cy="1116938"/>
            </a:xfrm>
            <a:prstGeom prst="rect">
              <a:avLst/>
            </a:prstGeom>
          </p:spPr>
        </p:pic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8C6C933-4261-423C-B366-8B62038B361E}"/>
                </a:ext>
              </a:extLst>
            </p:cNvPr>
            <p:cNvCxnSpPr/>
            <p:nvPr/>
          </p:nvCxnSpPr>
          <p:spPr bwMode="auto">
            <a:xfrm flipV="1">
              <a:off x="5476413" y="4627082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1DA55A8-7485-4785-8F4D-AB762F64DD5E}"/>
              </a:ext>
            </a:extLst>
          </p:cNvPr>
          <p:cNvGrpSpPr/>
          <p:nvPr/>
        </p:nvGrpSpPr>
        <p:grpSpPr>
          <a:xfrm>
            <a:off x="6048290" y="4627082"/>
            <a:ext cx="801905" cy="1318782"/>
            <a:chOff x="5072305" y="4627082"/>
            <a:chExt cx="801905" cy="1318782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2F4FCAF7-B52A-4848-BFA5-998F0AC52E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5072305" y="4828926"/>
              <a:ext cx="801905" cy="1116938"/>
            </a:xfrm>
            <a:prstGeom prst="rect">
              <a:avLst/>
            </a:prstGeom>
          </p:spPr>
        </p:pic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F1FF5D0-673A-4B69-AABB-45D5DA54422B}"/>
                </a:ext>
              </a:extLst>
            </p:cNvPr>
            <p:cNvCxnSpPr/>
            <p:nvPr/>
          </p:nvCxnSpPr>
          <p:spPr bwMode="auto">
            <a:xfrm flipV="1">
              <a:off x="5476413" y="4627082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1FBAA2F-F607-4C8E-8373-691C5F6F9349}"/>
              </a:ext>
            </a:extLst>
          </p:cNvPr>
          <p:cNvGrpSpPr/>
          <p:nvPr/>
        </p:nvGrpSpPr>
        <p:grpSpPr>
          <a:xfrm>
            <a:off x="6992964" y="4624539"/>
            <a:ext cx="801905" cy="1318782"/>
            <a:chOff x="5072305" y="4627082"/>
            <a:chExt cx="801905" cy="1318782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BD574B7D-2811-4E95-87D5-01A7856119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5072305" y="4828926"/>
              <a:ext cx="801905" cy="1116938"/>
            </a:xfrm>
            <a:prstGeom prst="rect">
              <a:avLst/>
            </a:prstGeom>
          </p:spPr>
        </p:pic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D2B9261-C215-4415-B908-B4E77DCD0C30}"/>
                </a:ext>
              </a:extLst>
            </p:cNvPr>
            <p:cNvCxnSpPr/>
            <p:nvPr/>
          </p:nvCxnSpPr>
          <p:spPr bwMode="auto">
            <a:xfrm flipV="1">
              <a:off x="5476413" y="4627082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2D62349-0430-4226-8BEE-FFD515C6759D}"/>
              </a:ext>
            </a:extLst>
          </p:cNvPr>
          <p:cNvGrpSpPr/>
          <p:nvPr/>
        </p:nvGrpSpPr>
        <p:grpSpPr>
          <a:xfrm>
            <a:off x="7953293" y="4631952"/>
            <a:ext cx="801905" cy="1318782"/>
            <a:chOff x="5072305" y="4627082"/>
            <a:chExt cx="801905" cy="1318782"/>
          </a:xfrm>
        </p:grpSpPr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E07BC64D-9589-4A0D-AEAF-B9DAE7851F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5072305" y="4828926"/>
              <a:ext cx="801905" cy="1116938"/>
            </a:xfrm>
            <a:prstGeom prst="rect">
              <a:avLst/>
            </a:prstGeom>
          </p:spPr>
        </p:pic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6D7378B-51CC-498E-B17B-A698D4016659}"/>
                </a:ext>
              </a:extLst>
            </p:cNvPr>
            <p:cNvCxnSpPr/>
            <p:nvPr/>
          </p:nvCxnSpPr>
          <p:spPr bwMode="auto">
            <a:xfrm flipV="1">
              <a:off x="5476413" y="4627082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46327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5" grpId="0"/>
      <p:bldP spid="5" grpId="0" animBg="1"/>
      <p:bldP spid="44" grpId="0" animBg="1"/>
      <p:bldP spid="46" grpId="0" animBg="1"/>
      <p:bldP spid="47" grpId="0"/>
      <p:bldP spid="48" grpId="0"/>
      <p:bldP spid="50" grpId="0" animBg="1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656100-6A7A-4300-9B95-7D103C88F4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23761"/>
          <a:stretch/>
        </p:blipFill>
        <p:spPr>
          <a:xfrm>
            <a:off x="0" y="1612012"/>
            <a:ext cx="12192000" cy="5245988"/>
          </a:xfrm>
          <a:prstGeom prst="rect">
            <a:avLst/>
          </a:prstGeom>
        </p:spPr>
      </p:pic>
      <p:sp>
        <p:nvSpPr>
          <p:cNvPr id="7" name="AutoShape 5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6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AutoShape 7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AutoShape 9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10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AutoShape 11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5CED6F-CA89-4F0E-843E-7DC953851B63}"/>
              </a:ext>
            </a:extLst>
          </p:cNvPr>
          <p:cNvSpPr txBox="1"/>
          <p:nvPr/>
        </p:nvSpPr>
        <p:spPr>
          <a:xfrm>
            <a:off x="318521" y="227837"/>
            <a:ext cx="8986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Verify SCL Files</a:t>
            </a:r>
            <a:endParaRPr lang="en-US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42FF7B-0CDA-41F8-BEAC-BD810B7B263D}"/>
              </a:ext>
            </a:extLst>
          </p:cNvPr>
          <p:cNvSpPr txBox="1"/>
          <p:nvPr/>
        </p:nvSpPr>
        <p:spPr>
          <a:xfrm>
            <a:off x="-2" y="5498123"/>
            <a:ext cx="12191999" cy="1538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</a:rPr>
              <a:t>	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</a:rPr>
              <a:t>	Value Created:  find SCL issues early to accelerate testing later</a:t>
            </a:r>
          </a:p>
          <a:p>
            <a:pPr>
              <a:spcAft>
                <a:spcPts val="600"/>
              </a:spcAft>
            </a:pP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81E153-74A8-4A48-BBB0-F88C62412DB7}"/>
              </a:ext>
            </a:extLst>
          </p:cNvPr>
          <p:cNvSpPr txBox="1"/>
          <p:nvPr/>
        </p:nvSpPr>
        <p:spPr>
          <a:xfrm>
            <a:off x="551110" y="997989"/>
            <a:ext cx="10084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</a:rPr>
              <a:t>Goal:  verify that SCL files are interoperable</a:t>
            </a:r>
            <a:endParaRPr 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1E9F6E-A991-41CC-A5E4-ADE407907A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845" b="28824"/>
          <a:stretch/>
        </p:blipFill>
        <p:spPr>
          <a:xfrm>
            <a:off x="410240" y="1590053"/>
            <a:ext cx="11371513" cy="37956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D43FC9B-8147-47A2-9969-B499D570721B}"/>
              </a:ext>
            </a:extLst>
          </p:cNvPr>
          <p:cNvSpPr txBox="1"/>
          <p:nvPr/>
        </p:nvSpPr>
        <p:spPr>
          <a:xfrm>
            <a:off x="3569918" y="2201488"/>
            <a:ext cx="8003063" cy="149828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D6A30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b="1" dirty="0"/>
              <a:t>Identify missing parameters or non-compliant SCL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b="1" dirty="0"/>
              <a:t>Resolve control blocks, external references, and datasets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b="1" dirty="0"/>
              <a:t>Distinguish issues by severity</a:t>
            </a:r>
          </a:p>
        </p:txBody>
      </p:sp>
    </p:spTree>
    <p:extLst>
      <p:ext uri="{BB962C8B-B14F-4D97-AF65-F5344CB8AC3E}">
        <p14:creationId xmlns:p14="http://schemas.microsoft.com/office/powerpoint/2010/main" val="290067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ounded Rectangle 46">
            <a:extLst>
              <a:ext uri="{FF2B5EF4-FFF2-40B4-BE49-F238E27FC236}">
                <a16:creationId xmlns:a16="http://schemas.microsoft.com/office/drawing/2014/main" id="{DF3BD49B-1704-4645-87CE-09B677EAEB61}"/>
              </a:ext>
            </a:extLst>
          </p:cNvPr>
          <p:cNvSpPr/>
          <p:nvPr/>
        </p:nvSpPr>
        <p:spPr>
          <a:xfrm>
            <a:off x="3415639" y="1688837"/>
            <a:ext cx="4397833" cy="11477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61744" y="894803"/>
            <a:ext cx="10084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</a:rPr>
              <a:t>Goal:  test more during design phase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5CED6F-CA89-4F0E-843E-7DC953851B63}"/>
              </a:ext>
            </a:extLst>
          </p:cNvPr>
          <p:cNvSpPr txBox="1"/>
          <p:nvPr/>
        </p:nvSpPr>
        <p:spPr>
          <a:xfrm>
            <a:off x="318521" y="227837"/>
            <a:ext cx="8986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Test Early with Simulated IEDs</a:t>
            </a:r>
            <a:endParaRPr lang="en-US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42FF7B-0CDA-41F8-BEAC-BD810B7B263D}"/>
              </a:ext>
            </a:extLst>
          </p:cNvPr>
          <p:cNvSpPr txBox="1"/>
          <p:nvPr/>
        </p:nvSpPr>
        <p:spPr>
          <a:xfrm>
            <a:off x="689072" y="6334420"/>
            <a:ext cx="11640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</a:rPr>
              <a:t>Value Created:  reduce test time later during FAT and commissioning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57" name="Rounded Rectangle 46">
            <a:extLst>
              <a:ext uri="{FF2B5EF4-FFF2-40B4-BE49-F238E27FC236}">
                <a16:creationId xmlns:a16="http://schemas.microsoft.com/office/drawing/2014/main" id="{D070C2DC-B4B4-4E59-882B-F16CF736403E}"/>
              </a:ext>
            </a:extLst>
          </p:cNvPr>
          <p:cNvSpPr/>
          <p:nvPr/>
        </p:nvSpPr>
        <p:spPr>
          <a:xfrm>
            <a:off x="3423052" y="3123140"/>
            <a:ext cx="4397833" cy="24906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ounded Rectangle 46">
            <a:extLst>
              <a:ext uri="{FF2B5EF4-FFF2-40B4-BE49-F238E27FC236}">
                <a16:creationId xmlns:a16="http://schemas.microsoft.com/office/drawing/2014/main" id="{AF93A8FC-925D-418B-95CC-DBDB2CA7E886}"/>
              </a:ext>
            </a:extLst>
          </p:cNvPr>
          <p:cNvSpPr/>
          <p:nvPr/>
        </p:nvSpPr>
        <p:spPr>
          <a:xfrm>
            <a:off x="5274451" y="3136489"/>
            <a:ext cx="2577119" cy="2456008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B0911B6B-B02F-4164-8756-63DA11F2B4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3924204" y="4004814"/>
            <a:ext cx="518012" cy="721516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D8426A7E-E1ED-4DCF-B17F-F8A9B0380B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156192" y="3619338"/>
            <a:ext cx="518012" cy="721516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0B4DF9B2-505D-4C34-B4AD-83799098FA48}"/>
              </a:ext>
            </a:extLst>
          </p:cNvPr>
          <p:cNvSpPr txBox="1"/>
          <p:nvPr/>
        </p:nvSpPr>
        <p:spPr>
          <a:xfrm>
            <a:off x="3614514" y="3180043"/>
            <a:ext cx="13553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Bay 1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A665AA02-5C9A-4656-BD29-6354DE2F04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156192" y="4504164"/>
            <a:ext cx="518012" cy="721516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A4EDCD8E-077E-4376-B3EE-E8578A8379E2}"/>
              </a:ext>
            </a:extLst>
          </p:cNvPr>
          <p:cNvGrpSpPr/>
          <p:nvPr/>
        </p:nvGrpSpPr>
        <p:grpSpPr>
          <a:xfrm>
            <a:off x="4518603" y="3885276"/>
            <a:ext cx="1519196" cy="682472"/>
            <a:chOff x="4081281" y="3885276"/>
            <a:chExt cx="1519196" cy="682472"/>
          </a:xfrm>
        </p:grpSpPr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F9E31C2F-92C2-4374-A5C7-06FF93F9430B}"/>
                </a:ext>
              </a:extLst>
            </p:cNvPr>
            <p:cNvCxnSpPr/>
            <p:nvPr/>
          </p:nvCxnSpPr>
          <p:spPr>
            <a:xfrm flipV="1">
              <a:off x="4081281" y="3885276"/>
              <a:ext cx="1519196" cy="382528"/>
            </a:xfrm>
            <a:prstGeom prst="straightConnector1">
              <a:avLst/>
            </a:prstGeom>
            <a:ln w="57150">
              <a:solidFill>
                <a:srgbClr val="76717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7739D035-F328-43B7-921F-98E49A6E02E0}"/>
                </a:ext>
              </a:extLst>
            </p:cNvPr>
            <p:cNvCxnSpPr>
              <a:cxnSpLocks/>
            </p:cNvCxnSpPr>
            <p:nvPr/>
          </p:nvCxnSpPr>
          <p:spPr>
            <a:xfrm>
              <a:off x="4650907" y="4128866"/>
              <a:ext cx="949570" cy="438882"/>
            </a:xfrm>
            <a:prstGeom prst="straightConnector1">
              <a:avLst/>
            </a:prstGeom>
            <a:ln w="57150">
              <a:solidFill>
                <a:srgbClr val="76717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05FDF01-9CC3-4292-B6CB-07AD7174AAA1}"/>
              </a:ext>
            </a:extLst>
          </p:cNvPr>
          <p:cNvGrpSpPr/>
          <p:nvPr/>
        </p:nvGrpSpPr>
        <p:grpSpPr>
          <a:xfrm>
            <a:off x="6014615" y="2829739"/>
            <a:ext cx="826726" cy="764374"/>
            <a:chOff x="5656263" y="3111991"/>
            <a:chExt cx="627815" cy="483741"/>
          </a:xfrm>
        </p:grpSpPr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433FEB63-1671-4799-B816-0D3E752B83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1893" y="3111991"/>
              <a:ext cx="0" cy="468162"/>
            </a:xfrm>
            <a:prstGeom prst="straightConnector1">
              <a:avLst/>
            </a:prstGeom>
            <a:ln w="57150">
              <a:solidFill>
                <a:srgbClr val="76717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226BDD06-72D3-429F-8946-D9FD753814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4984" y="3180043"/>
              <a:ext cx="219094" cy="415689"/>
            </a:xfrm>
            <a:prstGeom prst="straightConnector1">
              <a:avLst/>
            </a:prstGeom>
            <a:ln w="57150">
              <a:solidFill>
                <a:srgbClr val="76717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4D29B578-D313-41C0-BF88-C88D00CB268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56263" y="3180043"/>
              <a:ext cx="222540" cy="410683"/>
            </a:xfrm>
            <a:prstGeom prst="straightConnector1">
              <a:avLst/>
            </a:prstGeom>
            <a:ln w="57150">
              <a:solidFill>
                <a:srgbClr val="76717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9BE1DCAF-B21C-40E1-9DB8-1557F075CB3F}"/>
              </a:ext>
            </a:extLst>
          </p:cNvPr>
          <p:cNvSpPr txBox="1"/>
          <p:nvPr/>
        </p:nvSpPr>
        <p:spPr>
          <a:xfrm>
            <a:off x="3557755" y="4718135"/>
            <a:ext cx="151919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Protection</a:t>
            </a:r>
          </a:p>
        </p:txBody>
      </p:sp>
      <p:sp>
        <p:nvSpPr>
          <p:cNvPr id="116" name="Rounded Rectangle 46">
            <a:extLst>
              <a:ext uri="{FF2B5EF4-FFF2-40B4-BE49-F238E27FC236}">
                <a16:creationId xmlns:a16="http://schemas.microsoft.com/office/drawing/2014/main" id="{C2D41997-DB00-4414-86C4-3C1A841DCE41}"/>
              </a:ext>
            </a:extLst>
          </p:cNvPr>
          <p:cNvSpPr/>
          <p:nvPr/>
        </p:nvSpPr>
        <p:spPr>
          <a:xfrm>
            <a:off x="3423052" y="1682031"/>
            <a:ext cx="4397833" cy="1147708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7F0C0F2-93DF-4AFC-857F-5BB231AA6D81}"/>
              </a:ext>
            </a:extLst>
          </p:cNvPr>
          <p:cNvSpPr txBox="1"/>
          <p:nvPr/>
        </p:nvSpPr>
        <p:spPr>
          <a:xfrm>
            <a:off x="3626591" y="2022827"/>
            <a:ext cx="198796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rgbClr val="767171"/>
                </a:solidFill>
              </a:rPr>
              <a:t>Other Bays</a:t>
            </a: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A6161341-562E-44EA-AF2A-2187D9147D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5710287" y="1897973"/>
            <a:ext cx="518012" cy="721516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1968A095-81CE-4D7F-9B61-AFC4723DFE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315299" y="1901793"/>
            <a:ext cx="518012" cy="721516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96EA9E66-DF53-4F26-8CC9-20C1D28FF7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920311" y="1901793"/>
            <a:ext cx="518012" cy="721516"/>
          </a:xfrm>
          <a:prstGeom prst="rect">
            <a:avLst/>
          </a:prstGeom>
        </p:spPr>
      </p:pic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EC22AE5-D27E-49CF-B4D3-2066DA5069C7}"/>
              </a:ext>
            </a:extLst>
          </p:cNvPr>
          <p:cNvGrpSpPr/>
          <p:nvPr/>
        </p:nvGrpSpPr>
        <p:grpSpPr>
          <a:xfrm>
            <a:off x="6680374" y="3150301"/>
            <a:ext cx="2413456" cy="2667119"/>
            <a:chOff x="6674204" y="3111991"/>
            <a:chExt cx="2413456" cy="2667119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0B282421-0CCB-47BE-864A-13997D770137}"/>
                </a:ext>
              </a:extLst>
            </p:cNvPr>
            <p:cNvGrpSpPr/>
            <p:nvPr/>
          </p:nvGrpSpPr>
          <p:grpSpPr>
            <a:xfrm>
              <a:off x="6674204" y="3111991"/>
              <a:ext cx="2349741" cy="2667119"/>
              <a:chOff x="6240422" y="2705725"/>
              <a:chExt cx="1730037" cy="1963711"/>
            </a:xfrm>
          </p:grpSpPr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5D68D1C0-93D4-4B8E-A227-5B8539BC39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9379" y="2705725"/>
                <a:ext cx="0" cy="1963711"/>
              </a:xfrm>
              <a:prstGeom prst="line">
                <a:avLst/>
              </a:prstGeom>
              <a:ln w="381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CDD3302A-BDD4-4551-8FBC-0CBDB5E44BE4}"/>
                  </a:ext>
                </a:extLst>
              </p:cNvPr>
              <p:cNvGrpSpPr/>
              <p:nvPr/>
            </p:nvGrpSpPr>
            <p:grpSpPr>
              <a:xfrm>
                <a:off x="7713026" y="3777551"/>
                <a:ext cx="257433" cy="328981"/>
                <a:chOff x="5796547" y="5168042"/>
                <a:chExt cx="876300" cy="1119842"/>
              </a:xfrm>
            </p:grpSpPr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FFAE4CCA-8C3E-488E-8BF8-773C88AD268D}"/>
                    </a:ext>
                  </a:extLst>
                </p:cNvPr>
                <p:cNvSpPr/>
                <p:nvPr/>
              </p:nvSpPr>
              <p:spPr>
                <a:xfrm>
                  <a:off x="5796547" y="5411584"/>
                  <a:ext cx="876300" cy="876300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80"/>
                </a:p>
              </p:txBody>
            </p: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0CFBCCB6-AAD5-4553-98CA-586E0304AE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56969" y="5174879"/>
                  <a:ext cx="413093" cy="419348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059A666D-F923-4030-A688-9DEA5F85DB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56969" y="5168042"/>
                  <a:ext cx="442002" cy="40289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E56E3512-8A66-4A0D-851A-FB99DDC8959A}"/>
                  </a:ext>
                </a:extLst>
              </p:cNvPr>
              <p:cNvGrpSpPr/>
              <p:nvPr/>
            </p:nvGrpSpPr>
            <p:grpSpPr>
              <a:xfrm flipH="1">
                <a:off x="6240424" y="3196867"/>
                <a:ext cx="1707846" cy="209442"/>
                <a:chOff x="6017132" y="4493962"/>
                <a:chExt cx="3926964" cy="481584"/>
              </a:xfrm>
            </p:grpSpPr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5296A3EF-DD13-42EE-807F-6B63D2575B00}"/>
                    </a:ext>
                  </a:extLst>
                </p:cNvPr>
                <p:cNvSpPr/>
                <p:nvPr/>
              </p:nvSpPr>
              <p:spPr>
                <a:xfrm>
                  <a:off x="6017132" y="4493962"/>
                  <a:ext cx="481584" cy="481584"/>
                </a:xfrm>
                <a:prstGeom prst="ellipse">
                  <a:avLst/>
                </a:prstGeom>
                <a:noFill/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780"/>
                </a:p>
              </p:txBody>
            </p: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0636D6D3-3DD1-4D4A-BE68-4153C1F145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25317" y="4734755"/>
                  <a:ext cx="3418779" cy="0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B323EB18-19C5-429A-A904-3FA706ED6EE9}"/>
                    </a:ext>
                  </a:extLst>
                </p:cNvPr>
                <p:cNvCxnSpPr/>
                <p:nvPr/>
              </p:nvCxnSpPr>
              <p:spPr>
                <a:xfrm flipV="1">
                  <a:off x="6840303" y="4664535"/>
                  <a:ext cx="125568" cy="14657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00D5CECE-E02B-42D3-B47D-5E5EC7036CCB}"/>
                    </a:ext>
                  </a:extLst>
                </p:cNvPr>
                <p:cNvCxnSpPr/>
                <p:nvPr/>
              </p:nvCxnSpPr>
              <p:spPr>
                <a:xfrm flipV="1">
                  <a:off x="6712850" y="4668959"/>
                  <a:ext cx="125568" cy="146572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3123D30B-C5FC-4F40-B255-BEB03C3810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40422" y="3984300"/>
                <a:ext cx="1486838" cy="0"/>
              </a:xfrm>
              <a:prstGeom prst="line">
                <a:avLst/>
              </a:prstGeom>
              <a:ln w="38100">
                <a:solidFill>
                  <a:schemeClr val="bg2">
                    <a:lumMod val="50000"/>
                  </a:schemeClr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BDF52FAB-1BF3-4FCB-80A4-A09C9E29AD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54599" y="4753017"/>
              <a:ext cx="233061" cy="270882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149BE7BC-D659-40CC-8F3B-8F98D7DBE31D}"/>
              </a:ext>
            </a:extLst>
          </p:cNvPr>
          <p:cNvSpPr txBox="1"/>
          <p:nvPr/>
        </p:nvSpPr>
        <p:spPr>
          <a:xfrm>
            <a:off x="8012346" y="2052760"/>
            <a:ext cx="243559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rgbClr val="5B9BD5"/>
                </a:solidFill>
              </a:rPr>
              <a:t>Simulated IEDs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5464F354-7281-45B6-956B-60C6695E8079}"/>
              </a:ext>
            </a:extLst>
          </p:cNvPr>
          <p:cNvSpPr txBox="1"/>
          <p:nvPr/>
        </p:nvSpPr>
        <p:spPr>
          <a:xfrm>
            <a:off x="561744" y="3112533"/>
            <a:ext cx="1998839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6A300"/>
                </a:solidFill>
              </a:rPr>
              <a:t>Real Device Under Test</a:t>
            </a:r>
          </a:p>
        </p:txBody>
      </p: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C4FCB533-2EBF-49B0-826D-828A689977B6}"/>
              </a:ext>
            </a:extLst>
          </p:cNvPr>
          <p:cNvCxnSpPr>
            <a:cxnSpLocks/>
          </p:cNvCxnSpPr>
          <p:nvPr/>
        </p:nvCxnSpPr>
        <p:spPr>
          <a:xfrm>
            <a:off x="2507710" y="3727944"/>
            <a:ext cx="1242304" cy="625273"/>
          </a:xfrm>
          <a:prstGeom prst="straightConnector1">
            <a:avLst/>
          </a:prstGeom>
          <a:ln w="57150">
            <a:solidFill>
              <a:srgbClr val="D6A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76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5" grpId="0" animBg="1"/>
      <p:bldP spid="116" grpId="0" animBg="1"/>
      <p:bldP spid="136" grpId="0"/>
      <p:bldP spid="1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 descr="+">
            <a:extLst>
              <a:ext uri="{FF2B5EF4-FFF2-40B4-BE49-F238E27FC236}">
                <a16:creationId xmlns:a16="http://schemas.microsoft.com/office/drawing/2014/main" id="{56FD53DD-73C2-467F-891A-F35A5CAD64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" name="AutoShape 6" descr="+">
            <a:extLst>
              <a:ext uri="{FF2B5EF4-FFF2-40B4-BE49-F238E27FC236}">
                <a16:creationId xmlns:a16="http://schemas.microsoft.com/office/drawing/2014/main" id="{071E052D-21DD-4F0B-8EEE-8A1A616888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" name="AutoShape 7" descr="+">
            <a:extLst>
              <a:ext uri="{FF2B5EF4-FFF2-40B4-BE49-F238E27FC236}">
                <a16:creationId xmlns:a16="http://schemas.microsoft.com/office/drawing/2014/main" id="{3E915942-E3E5-4223-82F8-B8548D07A3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" name="AutoShape 9" descr="+">
            <a:extLst>
              <a:ext uri="{FF2B5EF4-FFF2-40B4-BE49-F238E27FC236}">
                <a16:creationId xmlns:a16="http://schemas.microsoft.com/office/drawing/2014/main" id="{A707DBB4-7457-4EDC-A04E-4642A42489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" name="AutoShape 10" descr="+">
            <a:extLst>
              <a:ext uri="{FF2B5EF4-FFF2-40B4-BE49-F238E27FC236}">
                <a16:creationId xmlns:a16="http://schemas.microsoft.com/office/drawing/2014/main" id="{5CD4C249-ADDD-439B-BEFA-8655BB5047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" name="AutoShape 11" descr="+">
            <a:extLst>
              <a:ext uri="{FF2B5EF4-FFF2-40B4-BE49-F238E27FC236}">
                <a16:creationId xmlns:a16="http://schemas.microsoft.com/office/drawing/2014/main" id="{2D8ADEEE-2B6B-416A-B11B-A7FD3A7F51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665D18-E64E-431E-85DA-BB376DF837D6}"/>
              </a:ext>
            </a:extLst>
          </p:cNvPr>
          <p:cNvSpPr txBox="1"/>
          <p:nvPr/>
        </p:nvSpPr>
        <p:spPr>
          <a:xfrm>
            <a:off x="551110" y="843938"/>
            <a:ext cx="10084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</a:rPr>
              <a:t>Goal:  view data from multiple sources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FE6F95-D83B-4A5D-84FC-8D71ACB02130}"/>
              </a:ext>
            </a:extLst>
          </p:cNvPr>
          <p:cNvSpPr txBox="1"/>
          <p:nvPr/>
        </p:nvSpPr>
        <p:spPr>
          <a:xfrm>
            <a:off x="318521" y="227837"/>
            <a:ext cx="8986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Observe Conditions During Tests</a:t>
            </a:r>
            <a:endParaRPr lang="en-US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DBABA7-4C6A-47ED-A7C3-B7A918F89780}"/>
              </a:ext>
            </a:extLst>
          </p:cNvPr>
          <p:cNvSpPr txBox="1"/>
          <p:nvPr/>
        </p:nvSpPr>
        <p:spPr>
          <a:xfrm>
            <a:off x="551111" y="6046723"/>
            <a:ext cx="11640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</a:rPr>
              <a:t>Value Created:  make tests easy for all users (design, build, test)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9EE600-6660-4232-8572-410E5FEBB3C7}"/>
              </a:ext>
            </a:extLst>
          </p:cNvPr>
          <p:cNvSpPr txBox="1"/>
          <p:nvPr/>
        </p:nvSpPr>
        <p:spPr>
          <a:xfrm>
            <a:off x="446536" y="1889242"/>
            <a:ext cx="10084545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/>
              <a:t>Find the data you need</a:t>
            </a:r>
            <a:endParaRPr lang="en-US" sz="2400" dirty="0"/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sz="2400" dirty="0"/>
              <a:t>Filter the “necessary” data for each test</a:t>
            </a:r>
          </a:p>
          <a:p>
            <a:pPr lvl="2"/>
            <a:endParaRPr lang="en-US" sz="2400" b="1" dirty="0"/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/>
              <a:t>View data at the system level</a:t>
            </a:r>
            <a:endParaRPr lang="en-US" sz="2400" dirty="0"/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sz="2400" dirty="0"/>
              <a:t>Navigate data across multiple IEDs in the system</a:t>
            </a:r>
          </a:p>
          <a:p>
            <a:pPr lvl="2"/>
            <a:endParaRPr lang="en-US" sz="2800" b="1" dirty="0"/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/>
              <a:t>Visualize data </a:t>
            </a:r>
            <a:endParaRPr lang="en-US" sz="2400" dirty="0"/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sz="2400" dirty="0"/>
              <a:t>Show test data in a clear way</a:t>
            </a:r>
            <a:endParaRPr lang="en-US" sz="3600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13CFFF3-928D-4EFE-AFB1-63DD95C4DD2C}"/>
              </a:ext>
            </a:extLst>
          </p:cNvPr>
          <p:cNvGrpSpPr/>
          <p:nvPr/>
        </p:nvGrpSpPr>
        <p:grpSpPr>
          <a:xfrm>
            <a:off x="3539638" y="1819668"/>
            <a:ext cx="8071548" cy="3876190"/>
            <a:chOff x="3362223" y="1538778"/>
            <a:chExt cx="8071548" cy="3876190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3741765F-44A3-4C4D-92BC-7F9DB0D25AAE}"/>
                </a:ext>
              </a:extLst>
            </p:cNvPr>
            <p:cNvSpPr/>
            <p:nvPr/>
          </p:nvSpPr>
          <p:spPr>
            <a:xfrm rot="15303635">
              <a:off x="5313521" y="1922021"/>
              <a:ext cx="350572" cy="4253168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680F17A-0FC4-45F0-A565-96717CE94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77208" y="1538778"/>
              <a:ext cx="4256563" cy="387619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7881E764-9978-4C7F-A872-FD5166F98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3445" y="1889241"/>
            <a:ext cx="4484675" cy="36899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5722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6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AutoShape 7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AutoShape 9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10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AutoShape 11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195636" y="1445045"/>
            <a:ext cx="10084545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/>
              <a:t>Test Throughout All Stages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Discover misconfigurations when it costs less to fix</a:t>
            </a:r>
          </a:p>
          <a:p>
            <a:pPr marL="285750" defTabSz="574675">
              <a:spcAft>
                <a:spcPts val="600"/>
              </a:spcAft>
            </a:pPr>
            <a:endParaRPr lang="en-US" sz="2800" dirty="0"/>
          </a:p>
          <a:p>
            <a:pPr>
              <a:spcAft>
                <a:spcPts val="600"/>
              </a:spcAft>
            </a:pPr>
            <a:r>
              <a:rPr lang="en-US" sz="3200" b="1" dirty="0"/>
              <a:t>Follow Test Plan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Create a plan that includes early stage tests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spcAft>
                <a:spcPts val="600"/>
              </a:spcAft>
            </a:pPr>
            <a:r>
              <a:rPr lang="en-US" sz="3200" b="1" dirty="0"/>
              <a:t>IEC 61850 Testing Features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Enable your test plan with IEC 61850 test features 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spcAft>
                <a:spcPts val="600"/>
              </a:spcAft>
            </a:pPr>
            <a:endParaRPr lang="en-US" sz="2800" dirty="0"/>
          </a:p>
          <a:p>
            <a:pPr lvl="1"/>
            <a:endParaRPr lang="en-US" sz="2800" b="1" dirty="0"/>
          </a:p>
          <a:p>
            <a:endParaRPr lang="en-US" sz="2800" b="1" dirty="0"/>
          </a:p>
          <a:p>
            <a:endParaRPr lang="en-US" sz="4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27240" y="290748"/>
            <a:ext cx="8986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Key Takeaways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6929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>
          <a:solidFill>
            <a:srgbClr val="D6A3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7150">
          <a:solidFill>
            <a:schemeClr val="accent6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1B1B7381CAF4488DC45DA759A96D11" ma:contentTypeVersion="0" ma:contentTypeDescription="Create a new document." ma:contentTypeScope="" ma:versionID="f0f2dee79ae08c7a12ee5487817c05bf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D8F53DC-FBDD-411B-A3B4-421153816FA0}"/>
</file>

<file path=customXml/itemProps2.xml><?xml version="1.0" encoding="utf-8"?>
<ds:datastoreItem xmlns:ds="http://schemas.openxmlformats.org/officeDocument/2006/customXml" ds:itemID="{9EC0499D-E75B-4FDC-A4E1-E88B494BD826}"/>
</file>

<file path=customXml/itemProps3.xml><?xml version="1.0" encoding="utf-8"?>
<ds:datastoreItem xmlns:ds="http://schemas.openxmlformats.org/officeDocument/2006/customXml" ds:itemID="{841D8D7B-5757-4607-B046-7CE6CD3480A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16560</TotalTime>
  <Words>634</Words>
  <Application>Microsoft Office PowerPoint</Application>
  <PresentationFormat>Widescreen</PresentationFormat>
  <Paragraphs>190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ヒラギノ角ゴ ProN W3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Stevens</dc:creator>
  <cp:lastModifiedBy>Joe Stevens</cp:lastModifiedBy>
  <cp:revision>294</cp:revision>
  <dcterms:created xsi:type="dcterms:W3CDTF">2014-03-04T20:35:43Z</dcterms:created>
  <dcterms:modified xsi:type="dcterms:W3CDTF">2018-08-26T17:37:30Z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0x010100311B1B7381CAF4488DC45DA759A96D11</vt:lpwstr>
  </property>
</Properties>
</file>