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7" r:id="rId8"/>
    <p:sldId id="268" r:id="rId9"/>
    <p:sldId id="271" r:id="rId10"/>
    <p:sldId id="272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B407"/>
    <a:srgbClr val="D6A300"/>
    <a:srgbClr val="CC0000"/>
    <a:srgbClr val="FF0000"/>
    <a:srgbClr val="9DACC9"/>
    <a:srgbClr val="8FAADC"/>
    <a:srgbClr val="70AD47"/>
    <a:srgbClr val="404040"/>
    <a:srgbClr val="000000"/>
    <a:srgbClr val="3B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968" y="5697583"/>
            <a:ext cx="2978663" cy="102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9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110" y="259309"/>
            <a:ext cx="2978663" cy="102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3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611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7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19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54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alphaModFix amt="20000"/>
            <a:lum/>
          </a:blip>
          <a:srcRect/>
          <a:stretch>
            <a:fillRect l="20000" t="30000" r="20000" b="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05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936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3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79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5328-01B7-4F91-AD72-88D3586E79FB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644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35328-01B7-4F91-AD72-88D3586E79FB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7EC7F-C137-468F-899C-0FF5ADF62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6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hyperlink" Target="mailto:jstevens@trianglemicroworks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jstevens@trianglemicroworks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76911" y="2471648"/>
            <a:ext cx="9676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Testing HMIs, PLCs, and </a:t>
            </a:r>
            <a:r>
              <a:rPr lang="en-US" sz="3600" b="1"/>
              <a:t>Protocol Gateways</a:t>
            </a:r>
          </a:p>
          <a:p>
            <a:r>
              <a:rPr lang="en-US" sz="3600" b="1"/>
              <a:t>in </a:t>
            </a:r>
            <a:r>
              <a:rPr lang="en-US" sz="3600" b="1" dirty="0"/>
              <a:t>a Simulated IEC 61850 System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448302" y="4878033"/>
            <a:ext cx="50988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en-US" sz="2400" dirty="0"/>
              <a:t>Joe Stevens</a:t>
            </a:r>
          </a:p>
          <a:p>
            <a:pPr lvl="1" algn="r"/>
            <a:r>
              <a:rPr lang="en-US" sz="2400" dirty="0"/>
              <a:t>Marketing Manager </a:t>
            </a:r>
          </a:p>
          <a:p>
            <a:pPr lvl="1" algn="r"/>
            <a:r>
              <a:rPr lang="en-US" sz="2400" dirty="0"/>
              <a:t>Triangle MicroWorks</a:t>
            </a:r>
          </a:p>
          <a:p>
            <a:pPr lvl="1" algn="r"/>
            <a:r>
              <a:rPr lang="en-US" sz="2400" u="sng" dirty="0">
                <a:hlinkClick r:id="rId2"/>
              </a:rPr>
              <a:t>jstevens@trianglemicroworks.com</a:t>
            </a:r>
            <a:endParaRPr lang="en-US" sz="2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83164" y="95002"/>
            <a:ext cx="2395661" cy="6689560"/>
            <a:chOff x="1004442" y="7040971"/>
            <a:chExt cx="5897331" cy="164675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8078" y="16167968"/>
              <a:ext cx="4073922" cy="420699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4442" y="19236986"/>
              <a:ext cx="4136378" cy="427148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08306" y="10058122"/>
              <a:ext cx="4093467" cy="4227173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7842" y="13110287"/>
              <a:ext cx="4069579" cy="420250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51571" y="7040971"/>
              <a:ext cx="4042122" cy="41741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2500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50160" y="1649876"/>
            <a:ext cx="924367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Background on Simulated IEC 61850 Systems</a:t>
            </a:r>
          </a:p>
          <a:p>
            <a:r>
              <a:rPr lang="en-US" sz="2800" b="1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Examples: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b="1" dirty="0"/>
              <a:t>RTU/Gateway Mapping Test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endParaRPr lang="en-US" sz="2800" b="1" dirty="0"/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b="1" dirty="0"/>
              <a:t>HMI Verification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endParaRPr lang="en-US" sz="2800" b="1" dirty="0"/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b="1" dirty="0"/>
              <a:t>PLC Testing</a:t>
            </a:r>
          </a:p>
          <a:p>
            <a:r>
              <a:rPr lang="en-US" sz="2400" b="1" dirty="0"/>
              <a:t>	</a:t>
            </a:r>
          </a:p>
          <a:p>
            <a:endParaRPr lang="en-US" sz="2400" b="1" dirty="0"/>
          </a:p>
          <a:p>
            <a:endParaRPr 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66997" y="476279"/>
            <a:ext cx="89869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Agenda</a:t>
            </a:r>
            <a:endParaRPr lang="en-US" sz="3200" dirty="0"/>
          </a:p>
          <a:p>
            <a:r>
              <a:rPr lang="en-US" sz="3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99125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/>
          <p:cNvSpPr/>
          <p:nvPr/>
        </p:nvSpPr>
        <p:spPr>
          <a:xfrm>
            <a:off x="1148862" y="3959072"/>
            <a:ext cx="7257378" cy="1851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12039600" y="365427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6997" y="476279"/>
            <a:ext cx="8986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Background on Simulated IEC 61850 Systems</a:t>
            </a:r>
            <a:r>
              <a:rPr lang="en-US" sz="2800" dirty="0"/>
              <a:t> 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8202686" y="3381137"/>
            <a:ext cx="1493009" cy="512863"/>
            <a:chOff x="9111345" y="3966913"/>
            <a:chExt cx="1493009" cy="512863"/>
          </a:xfrm>
        </p:grpSpPr>
        <p:sp>
          <p:nvSpPr>
            <p:cNvPr id="17" name="TextBox 16"/>
            <p:cNvSpPr txBox="1"/>
            <p:nvPr/>
          </p:nvSpPr>
          <p:spPr>
            <a:xfrm>
              <a:off x="9914658" y="4055384"/>
              <a:ext cx="689696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b="1" dirty="0"/>
                <a:t>HMI</a:t>
              </a:r>
              <a:endParaRPr lang="en-US" sz="2400" b="1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36" t="25905" r="14068" b="28475"/>
            <a:stretch/>
          </p:blipFill>
          <p:spPr>
            <a:xfrm>
              <a:off x="9111345" y="3966913"/>
              <a:ext cx="752200" cy="512863"/>
            </a:xfrm>
            <a:prstGeom prst="rect">
              <a:avLst/>
            </a:prstGeom>
          </p:spPr>
        </p:pic>
      </p:grpSp>
      <p:sp>
        <p:nvSpPr>
          <p:cNvPr id="27" name="TextBox 26"/>
          <p:cNvSpPr txBox="1"/>
          <p:nvPr/>
        </p:nvSpPr>
        <p:spPr>
          <a:xfrm>
            <a:off x="4075140" y="4041662"/>
            <a:ext cx="225974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rgbClr val="5374DF"/>
                </a:solidFill>
              </a:rPr>
              <a:t>Station Bus</a:t>
            </a:r>
            <a:endParaRPr lang="en-US" sz="2800" b="1" dirty="0">
              <a:solidFill>
                <a:srgbClr val="5374D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89323" y="4591217"/>
            <a:ext cx="225974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Simulated IEDs</a:t>
            </a:r>
            <a:endParaRPr lang="en-US" sz="2800" b="1" dirty="0"/>
          </a:p>
        </p:txBody>
      </p:sp>
      <p:cxnSp>
        <p:nvCxnSpPr>
          <p:cNvPr id="29" name="Straight Connector 28"/>
          <p:cNvCxnSpPr/>
          <p:nvPr/>
        </p:nvCxnSpPr>
        <p:spPr bwMode="auto">
          <a:xfrm flipH="1" flipV="1">
            <a:off x="5286139" y="4219871"/>
            <a:ext cx="3904638" cy="12067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76200" cap="flat" cmpd="sng" algn="ctr">
            <a:solidFill>
              <a:srgbClr val="5374D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>
            <a:cxnSpLocks/>
          </p:cNvCxnSpPr>
          <p:nvPr/>
        </p:nvCxnSpPr>
        <p:spPr bwMode="auto">
          <a:xfrm flipH="1">
            <a:off x="9152065" y="4742344"/>
            <a:ext cx="868349" cy="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571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1" name="Group 30"/>
          <p:cNvGrpSpPr/>
          <p:nvPr/>
        </p:nvGrpSpPr>
        <p:grpSpPr>
          <a:xfrm>
            <a:off x="9936602" y="4106297"/>
            <a:ext cx="3319983" cy="1144267"/>
            <a:chOff x="6997435" y="7563999"/>
            <a:chExt cx="3319983" cy="1144267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7435" y="7563999"/>
              <a:ext cx="1131761" cy="1144267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8057672" y="7968446"/>
              <a:ext cx="225974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b="1" dirty="0"/>
                <a:t>Primary</a:t>
              </a:r>
            </a:p>
            <a:p>
              <a:pPr algn="l"/>
              <a:r>
                <a:rPr lang="en-US" sz="1600" b="1" dirty="0"/>
                <a:t>Equipment</a:t>
              </a:r>
            </a:p>
          </p:txBody>
        </p:sp>
      </p:grpSp>
      <p:cxnSp>
        <p:nvCxnSpPr>
          <p:cNvPr id="35" name="Straight Connector 34"/>
          <p:cNvCxnSpPr>
            <a:endCxn id="18" idx="2"/>
          </p:cNvCxnSpPr>
          <p:nvPr/>
        </p:nvCxnSpPr>
        <p:spPr bwMode="auto">
          <a:xfrm flipV="1">
            <a:off x="8578786" y="3894000"/>
            <a:ext cx="0" cy="32587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57150" cap="flat" cmpd="sng" algn="ctr">
            <a:solidFill>
              <a:srgbClr val="5374D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V="1">
            <a:off x="6958171" y="3718324"/>
            <a:ext cx="0" cy="492615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57150" cap="flat" cmpd="sng" algn="ctr">
            <a:solidFill>
              <a:srgbClr val="5374D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4075140" y="5129970"/>
            <a:ext cx="225974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rgbClr val="74B230"/>
                </a:solidFill>
              </a:rPr>
              <a:t>Process Bus</a:t>
            </a:r>
            <a:endParaRPr lang="en-US" sz="2800" b="1" dirty="0">
              <a:solidFill>
                <a:srgbClr val="74B230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 bwMode="auto">
          <a:xfrm flipH="1" flipV="1">
            <a:off x="5286139" y="5324646"/>
            <a:ext cx="3904638" cy="12067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76200" cap="flat" cmpd="sng" algn="ctr">
            <a:solidFill>
              <a:srgbClr val="74B23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67" name="Group 66"/>
          <p:cNvGrpSpPr/>
          <p:nvPr/>
        </p:nvGrpSpPr>
        <p:grpSpPr>
          <a:xfrm>
            <a:off x="6549069" y="4219870"/>
            <a:ext cx="518012" cy="1104775"/>
            <a:chOff x="1710137" y="3332611"/>
            <a:chExt cx="518012" cy="1104775"/>
          </a:xfrm>
        </p:grpSpPr>
        <p:cxnSp>
          <p:nvCxnSpPr>
            <p:cNvPr id="68" name="Straight Connector 67"/>
            <p:cNvCxnSpPr>
              <a:stCxn id="69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69" name="Picture 68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  <p:cxnSp>
          <p:nvCxnSpPr>
            <p:cNvPr id="70" name="Straight Connector 69"/>
            <p:cNvCxnSpPr>
              <a:endCxn id="69" idx="2"/>
            </p:cNvCxnSpPr>
            <p:nvPr/>
          </p:nvCxnSpPr>
          <p:spPr bwMode="auto">
            <a:xfrm flipV="1">
              <a:off x="1969143" y="4255971"/>
              <a:ext cx="0" cy="181415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74B23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83" name="Group 82"/>
          <p:cNvGrpSpPr/>
          <p:nvPr/>
        </p:nvGrpSpPr>
        <p:grpSpPr>
          <a:xfrm>
            <a:off x="5923966" y="4226983"/>
            <a:ext cx="518012" cy="1104775"/>
            <a:chOff x="1710137" y="3332611"/>
            <a:chExt cx="518012" cy="1104775"/>
          </a:xfrm>
        </p:grpSpPr>
        <p:cxnSp>
          <p:nvCxnSpPr>
            <p:cNvPr id="84" name="Straight Connector 83"/>
            <p:cNvCxnSpPr>
              <a:stCxn id="85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85" name="Picture 84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  <p:cxnSp>
          <p:nvCxnSpPr>
            <p:cNvPr id="86" name="Straight Connector 85"/>
            <p:cNvCxnSpPr>
              <a:endCxn id="85" idx="2"/>
            </p:cNvCxnSpPr>
            <p:nvPr/>
          </p:nvCxnSpPr>
          <p:spPr bwMode="auto">
            <a:xfrm flipV="1">
              <a:off x="1969143" y="4255971"/>
              <a:ext cx="0" cy="181415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74B23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87" name="Group 86"/>
          <p:cNvGrpSpPr/>
          <p:nvPr/>
        </p:nvGrpSpPr>
        <p:grpSpPr>
          <a:xfrm>
            <a:off x="7174171" y="4213281"/>
            <a:ext cx="518012" cy="1104775"/>
            <a:chOff x="1710137" y="3332611"/>
            <a:chExt cx="518012" cy="1104775"/>
          </a:xfrm>
        </p:grpSpPr>
        <p:cxnSp>
          <p:nvCxnSpPr>
            <p:cNvPr id="88" name="Straight Connector 87"/>
            <p:cNvCxnSpPr>
              <a:stCxn id="89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89" name="Picture 88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  <p:cxnSp>
          <p:nvCxnSpPr>
            <p:cNvPr id="90" name="Straight Connector 89"/>
            <p:cNvCxnSpPr>
              <a:endCxn id="89" idx="2"/>
            </p:cNvCxnSpPr>
            <p:nvPr/>
          </p:nvCxnSpPr>
          <p:spPr bwMode="auto">
            <a:xfrm flipV="1">
              <a:off x="1969143" y="4255971"/>
              <a:ext cx="0" cy="181415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74B23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91" name="Group 90"/>
          <p:cNvGrpSpPr/>
          <p:nvPr/>
        </p:nvGrpSpPr>
        <p:grpSpPr>
          <a:xfrm>
            <a:off x="7802580" y="4219870"/>
            <a:ext cx="518012" cy="1104775"/>
            <a:chOff x="1710137" y="3332611"/>
            <a:chExt cx="518012" cy="1104775"/>
          </a:xfrm>
        </p:grpSpPr>
        <p:cxnSp>
          <p:nvCxnSpPr>
            <p:cNvPr id="92" name="Straight Connector 91"/>
            <p:cNvCxnSpPr>
              <a:stCxn id="93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93" name="Picture 92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  <p:cxnSp>
          <p:nvCxnSpPr>
            <p:cNvPr id="110" name="Straight Connector 109"/>
            <p:cNvCxnSpPr>
              <a:endCxn id="93" idx="2"/>
            </p:cNvCxnSpPr>
            <p:nvPr/>
          </p:nvCxnSpPr>
          <p:spPr bwMode="auto">
            <a:xfrm flipV="1">
              <a:off x="1969143" y="4255971"/>
              <a:ext cx="0" cy="181415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74B23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11" name="Group 110"/>
          <p:cNvGrpSpPr/>
          <p:nvPr/>
        </p:nvGrpSpPr>
        <p:grpSpPr>
          <a:xfrm>
            <a:off x="8893059" y="4219870"/>
            <a:ext cx="518012" cy="1104775"/>
            <a:chOff x="1710137" y="3332611"/>
            <a:chExt cx="518012" cy="1104775"/>
          </a:xfrm>
        </p:grpSpPr>
        <p:cxnSp>
          <p:nvCxnSpPr>
            <p:cNvPr id="112" name="Straight Connector 111"/>
            <p:cNvCxnSpPr>
              <a:stCxn id="113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13" name="Picture 112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  <p:cxnSp>
          <p:nvCxnSpPr>
            <p:cNvPr id="114" name="Straight Connector 113"/>
            <p:cNvCxnSpPr>
              <a:endCxn id="113" idx="2"/>
            </p:cNvCxnSpPr>
            <p:nvPr/>
          </p:nvCxnSpPr>
          <p:spPr bwMode="auto">
            <a:xfrm flipV="1">
              <a:off x="1969143" y="4255971"/>
              <a:ext cx="0" cy="181415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74B23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2" name="Group 21"/>
          <p:cNvGrpSpPr/>
          <p:nvPr/>
        </p:nvGrpSpPr>
        <p:grpSpPr>
          <a:xfrm>
            <a:off x="4727715" y="3467264"/>
            <a:ext cx="3024516" cy="384842"/>
            <a:chOff x="5707531" y="4696311"/>
            <a:chExt cx="3024516" cy="384842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35" t="39156" r="8762" b="11021"/>
            <a:stretch/>
          </p:blipFill>
          <p:spPr>
            <a:xfrm>
              <a:off x="7125419" y="4696311"/>
              <a:ext cx="1606628" cy="384842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5707531" y="4696311"/>
              <a:ext cx="2131443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b="1" dirty="0"/>
                <a:t>RTU/Gateway</a:t>
              </a:r>
              <a:endParaRPr lang="en-US" sz="2800" b="1" dirty="0"/>
            </a:p>
          </p:txBody>
        </p:sp>
      </p:grpSp>
      <p:sp>
        <p:nvSpPr>
          <p:cNvPr id="115" name="Freeform 114"/>
          <p:cNvSpPr/>
          <p:nvPr/>
        </p:nvSpPr>
        <p:spPr>
          <a:xfrm rot="2137458">
            <a:off x="1660140" y="2811563"/>
            <a:ext cx="1892245" cy="689753"/>
          </a:xfrm>
          <a:custGeom>
            <a:avLst/>
            <a:gdLst>
              <a:gd name="connsiteX0" fmla="*/ 0 w 487156"/>
              <a:gd name="connsiteY0" fmla="*/ 77460 h 387302"/>
              <a:gd name="connsiteX1" fmla="*/ 293505 w 487156"/>
              <a:gd name="connsiteY1" fmla="*/ 77460 h 387302"/>
              <a:gd name="connsiteX2" fmla="*/ 293505 w 487156"/>
              <a:gd name="connsiteY2" fmla="*/ 0 h 387302"/>
              <a:gd name="connsiteX3" fmla="*/ 487156 w 487156"/>
              <a:gd name="connsiteY3" fmla="*/ 193651 h 387302"/>
              <a:gd name="connsiteX4" fmla="*/ 293505 w 487156"/>
              <a:gd name="connsiteY4" fmla="*/ 387302 h 387302"/>
              <a:gd name="connsiteX5" fmla="*/ 293505 w 487156"/>
              <a:gd name="connsiteY5" fmla="*/ 309842 h 387302"/>
              <a:gd name="connsiteX6" fmla="*/ 0 w 487156"/>
              <a:gd name="connsiteY6" fmla="*/ 309842 h 387302"/>
              <a:gd name="connsiteX7" fmla="*/ 0 w 487156"/>
              <a:gd name="connsiteY7" fmla="*/ 77460 h 3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7156" h="387302">
                <a:moveTo>
                  <a:pt x="0" y="77460"/>
                </a:moveTo>
                <a:lnTo>
                  <a:pt x="293505" y="77460"/>
                </a:lnTo>
                <a:lnTo>
                  <a:pt x="293505" y="0"/>
                </a:lnTo>
                <a:lnTo>
                  <a:pt x="487156" y="193651"/>
                </a:lnTo>
                <a:lnTo>
                  <a:pt x="293505" y="387302"/>
                </a:lnTo>
                <a:lnTo>
                  <a:pt x="293505" y="309842"/>
                </a:lnTo>
                <a:lnTo>
                  <a:pt x="0" y="309842"/>
                </a:lnTo>
                <a:lnTo>
                  <a:pt x="0" y="77460"/>
                </a:lnTo>
                <a:close/>
              </a:path>
            </a:pathLst>
          </a:custGeom>
          <a:solidFill>
            <a:srgbClr val="9DACC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7460" rIns="116191" bIns="77459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00" dirty="0"/>
          </a:p>
        </p:txBody>
      </p:sp>
      <p:grpSp>
        <p:nvGrpSpPr>
          <p:cNvPr id="52" name="Group 51"/>
          <p:cNvGrpSpPr/>
          <p:nvPr/>
        </p:nvGrpSpPr>
        <p:grpSpPr>
          <a:xfrm>
            <a:off x="995227" y="1619083"/>
            <a:ext cx="1325942" cy="1278499"/>
            <a:chOff x="2006600" y="4175772"/>
            <a:chExt cx="1325942" cy="1278499"/>
          </a:xfrm>
          <a:solidFill>
            <a:schemeClr val="bg1"/>
          </a:solidFill>
        </p:grpSpPr>
        <p:sp>
          <p:nvSpPr>
            <p:cNvPr id="53" name="Flowchart: Document 52"/>
            <p:cNvSpPr/>
            <p:nvPr/>
          </p:nvSpPr>
          <p:spPr>
            <a:xfrm>
              <a:off x="2006600" y="4175772"/>
              <a:ext cx="1325942" cy="1278499"/>
            </a:xfrm>
            <a:prstGeom prst="flowChartDocumen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103"/>
            <p:cNvSpPr txBox="1">
              <a:spLocks noChangeArrowheads="1"/>
            </p:cNvSpPr>
            <p:nvPr/>
          </p:nvSpPr>
          <p:spPr bwMode="auto">
            <a:xfrm>
              <a:off x="2027975" y="4241575"/>
              <a:ext cx="1234229" cy="4001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000" b="1" dirty="0">
                  <a:ea typeface="ヒラギノ角ゴ ProN W3"/>
                  <a:cs typeface="ヒラギノ角ゴ ProN W3"/>
                </a:rPr>
                <a:t>SCD File</a:t>
              </a:r>
              <a:endPara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2187959" y="4734907"/>
              <a:ext cx="89840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2187959" y="4923380"/>
              <a:ext cx="87935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2191504" y="5104059"/>
              <a:ext cx="48208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/>
          <p:cNvSpPr txBox="1"/>
          <p:nvPr/>
        </p:nvSpPr>
        <p:spPr>
          <a:xfrm>
            <a:off x="1415337" y="4029532"/>
            <a:ext cx="2567900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/>
              <a:t>Simulation Includes: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1" dirty="0"/>
              <a:t>Communications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1" dirty="0"/>
              <a:t>IED Data Models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1" dirty="0"/>
              <a:t>Control Blocks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1" dirty="0"/>
              <a:t>Simulated Logic</a:t>
            </a:r>
          </a:p>
        </p:txBody>
      </p:sp>
    </p:spTree>
    <p:extLst>
      <p:ext uri="{BB962C8B-B14F-4D97-AF65-F5344CB8AC3E}">
        <p14:creationId xmlns:p14="http://schemas.microsoft.com/office/powerpoint/2010/main" val="312577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28" grpId="0"/>
      <p:bldP spid="115" grpId="0" animBg="1"/>
      <p:bldP spid="1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13013" y="1757477"/>
            <a:ext cx="10084545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/>
              <a:t>Reduce Costs by Testing Earlier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Discover configuration issues earlier in the engineering process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Reduced costs by testing before acceptance testing or commissioning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spcAft>
                <a:spcPts val="600"/>
              </a:spcAft>
            </a:pPr>
            <a:r>
              <a:rPr lang="en-US" sz="2000" b="1" dirty="0"/>
              <a:t>Accelerate Testing Process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Test before all equipment is setup and configured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Easily change test configurations</a:t>
            </a:r>
          </a:p>
          <a:p>
            <a:pPr>
              <a:spcAft>
                <a:spcPts val="600"/>
              </a:spcAft>
            </a:pPr>
            <a:endParaRPr lang="en-US" sz="2000" dirty="0"/>
          </a:p>
          <a:p>
            <a:pPr>
              <a:spcAft>
                <a:spcPts val="600"/>
              </a:spcAft>
            </a:pPr>
            <a:r>
              <a:rPr lang="en-US" sz="2000" b="1" dirty="0"/>
              <a:t>Reduce Time with Automated Testing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Automate tests that require lots of repeatable steps 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Increase test coverage with repeatable and well documented tests</a:t>
            </a:r>
          </a:p>
          <a:p>
            <a:pPr>
              <a:spcAft>
                <a:spcPts val="600"/>
              </a:spcAft>
            </a:pPr>
            <a:endParaRPr lang="en-US" sz="2000" dirty="0"/>
          </a:p>
          <a:p>
            <a:pPr lvl="1"/>
            <a:endParaRPr lang="en-US" sz="2000" b="1" dirty="0"/>
          </a:p>
          <a:p>
            <a:endParaRPr lang="en-US" sz="2000" b="1" dirty="0"/>
          </a:p>
          <a:p>
            <a:endParaRPr lang="en-US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66997" y="476279"/>
            <a:ext cx="8986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Why Test With Simulated Systems?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2826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ounded Rectangle 46"/>
          <p:cNvSpPr/>
          <p:nvPr/>
        </p:nvSpPr>
        <p:spPr>
          <a:xfrm>
            <a:off x="5953465" y="2120971"/>
            <a:ext cx="1990904" cy="4745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Simulated Master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3624182" y="4015535"/>
            <a:ext cx="5770671" cy="235853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6997" y="476279"/>
            <a:ext cx="8986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RTU and Gateway Testing</a:t>
            </a:r>
            <a:endParaRPr lang="en-US" sz="2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4427783" y="1034374"/>
            <a:ext cx="3264811" cy="1044018"/>
            <a:chOff x="1968882" y="2203057"/>
            <a:chExt cx="3264811" cy="104401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49" t="24446" r="10174" b="23851"/>
            <a:stretch/>
          </p:blipFill>
          <p:spPr>
            <a:xfrm>
              <a:off x="3759785" y="2203057"/>
              <a:ext cx="1473908" cy="104401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1" name="TextBox 20"/>
            <p:cNvSpPr txBox="1"/>
            <p:nvPr/>
          </p:nvSpPr>
          <p:spPr>
            <a:xfrm>
              <a:off x="1968882" y="2576114"/>
              <a:ext cx="20781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b="1" dirty="0"/>
                <a:t>SCADA System</a:t>
              </a:r>
              <a:endParaRPr lang="en-US" sz="3600" b="1" dirty="0"/>
            </a:p>
          </p:txBody>
        </p:sp>
      </p:grpSp>
      <p:cxnSp>
        <p:nvCxnSpPr>
          <p:cNvPr id="25" name="Straight Arrow Connector 24"/>
          <p:cNvCxnSpPr/>
          <p:nvPr/>
        </p:nvCxnSpPr>
        <p:spPr bwMode="auto">
          <a:xfrm>
            <a:off x="6958171" y="2638096"/>
            <a:ext cx="0" cy="675790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57150" cap="flat" cmpd="sng" algn="ctr">
            <a:solidFill>
              <a:schemeClr val="accent6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4154762" y="4048161"/>
            <a:ext cx="119346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5374DF"/>
                </a:solidFill>
              </a:rPr>
              <a:t>IEC 61850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99836" y="4668364"/>
            <a:ext cx="225974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Simulated IEDs</a:t>
            </a:r>
            <a:endParaRPr lang="en-US" sz="2800" b="1" dirty="0"/>
          </a:p>
        </p:txBody>
      </p:sp>
      <p:cxnSp>
        <p:nvCxnSpPr>
          <p:cNvPr id="29" name="Straight Connector 28"/>
          <p:cNvCxnSpPr/>
          <p:nvPr/>
        </p:nvCxnSpPr>
        <p:spPr bwMode="auto">
          <a:xfrm flipH="1" flipV="1">
            <a:off x="5286139" y="4219871"/>
            <a:ext cx="3904638" cy="12067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76200" cap="flat" cmpd="sng" algn="ctr">
            <a:solidFill>
              <a:srgbClr val="5374D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V="1">
            <a:off x="6958171" y="3718324"/>
            <a:ext cx="0" cy="492615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57150" cap="flat" cmpd="sng" algn="ctr">
            <a:solidFill>
              <a:srgbClr val="5374D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67" name="Group 66"/>
          <p:cNvGrpSpPr/>
          <p:nvPr/>
        </p:nvGrpSpPr>
        <p:grpSpPr>
          <a:xfrm>
            <a:off x="6262474" y="4219870"/>
            <a:ext cx="518012" cy="923360"/>
            <a:chOff x="1710137" y="3332611"/>
            <a:chExt cx="518012" cy="923360"/>
          </a:xfrm>
        </p:grpSpPr>
        <p:cxnSp>
          <p:nvCxnSpPr>
            <p:cNvPr id="68" name="Straight Connector 67"/>
            <p:cNvCxnSpPr>
              <a:stCxn id="69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69" name="Picture 68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grpSp>
        <p:nvGrpSpPr>
          <p:cNvPr id="83" name="Group 82"/>
          <p:cNvGrpSpPr/>
          <p:nvPr/>
        </p:nvGrpSpPr>
        <p:grpSpPr>
          <a:xfrm>
            <a:off x="5540438" y="4226983"/>
            <a:ext cx="518012" cy="923360"/>
            <a:chOff x="1710137" y="3332611"/>
            <a:chExt cx="518012" cy="923360"/>
          </a:xfrm>
        </p:grpSpPr>
        <p:cxnSp>
          <p:nvCxnSpPr>
            <p:cNvPr id="84" name="Straight Connector 83"/>
            <p:cNvCxnSpPr>
              <a:stCxn id="85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85" name="Picture 8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grpSp>
        <p:nvGrpSpPr>
          <p:cNvPr id="87" name="Group 86"/>
          <p:cNvGrpSpPr/>
          <p:nvPr/>
        </p:nvGrpSpPr>
        <p:grpSpPr>
          <a:xfrm>
            <a:off x="6986270" y="4213281"/>
            <a:ext cx="518012" cy="923360"/>
            <a:chOff x="1710137" y="3332611"/>
            <a:chExt cx="518012" cy="923360"/>
          </a:xfrm>
        </p:grpSpPr>
        <p:cxnSp>
          <p:nvCxnSpPr>
            <p:cNvPr id="88" name="Straight Connector 87"/>
            <p:cNvCxnSpPr>
              <a:stCxn id="89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89" name="Picture 88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grpSp>
        <p:nvGrpSpPr>
          <p:cNvPr id="91" name="Group 90"/>
          <p:cNvGrpSpPr/>
          <p:nvPr/>
        </p:nvGrpSpPr>
        <p:grpSpPr>
          <a:xfrm>
            <a:off x="7707901" y="4219870"/>
            <a:ext cx="518012" cy="923360"/>
            <a:chOff x="1710137" y="3332611"/>
            <a:chExt cx="518012" cy="923360"/>
          </a:xfrm>
        </p:grpSpPr>
        <p:cxnSp>
          <p:nvCxnSpPr>
            <p:cNvPr id="92" name="Straight Connector 91"/>
            <p:cNvCxnSpPr>
              <a:stCxn id="93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93" name="Picture 92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grpSp>
        <p:nvGrpSpPr>
          <p:cNvPr id="111" name="Group 110"/>
          <p:cNvGrpSpPr/>
          <p:nvPr/>
        </p:nvGrpSpPr>
        <p:grpSpPr>
          <a:xfrm>
            <a:off x="8429532" y="4219870"/>
            <a:ext cx="518012" cy="923360"/>
            <a:chOff x="1710137" y="3332611"/>
            <a:chExt cx="518012" cy="923360"/>
          </a:xfrm>
        </p:grpSpPr>
        <p:cxnSp>
          <p:nvCxnSpPr>
            <p:cNvPr id="112" name="Straight Connector 111"/>
            <p:cNvCxnSpPr>
              <a:stCxn id="113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13" name="Picture 112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3945371" y="3334173"/>
            <a:ext cx="3806860" cy="517933"/>
            <a:chOff x="4925187" y="4563220"/>
            <a:chExt cx="3806860" cy="517933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35" t="39156" r="8762" b="11021"/>
            <a:stretch/>
          </p:blipFill>
          <p:spPr>
            <a:xfrm>
              <a:off x="7125419" y="4696311"/>
              <a:ext cx="1606628" cy="384842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4925187" y="4563220"/>
              <a:ext cx="213144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/>
                <a:t>RTU/Gateway</a:t>
              </a:r>
              <a:endParaRPr lang="en-US" sz="4000" b="1" dirty="0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8690704" y="3339629"/>
            <a:ext cx="320403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800" b="1" dirty="0">
                <a:solidFill>
                  <a:srgbClr val="D6A300"/>
                </a:solidFill>
              </a:rPr>
              <a:t>Device Under Test</a:t>
            </a:r>
            <a:endParaRPr lang="en-US" sz="3200" b="1" dirty="0">
              <a:solidFill>
                <a:srgbClr val="D6A300"/>
              </a:solidFill>
            </a:endParaRPr>
          </a:p>
        </p:txBody>
      </p:sp>
      <p:sp>
        <p:nvSpPr>
          <p:cNvPr id="3" name="Rectangle: Rounded Corners 2"/>
          <p:cNvSpPr/>
          <p:nvPr/>
        </p:nvSpPr>
        <p:spPr>
          <a:xfrm>
            <a:off x="5923965" y="3376584"/>
            <a:ext cx="2126427" cy="544179"/>
          </a:xfrm>
          <a:prstGeom prst="roundRect">
            <a:avLst>
              <a:gd name="adj" fmla="val 49461"/>
            </a:avLst>
          </a:prstGeom>
          <a:noFill/>
          <a:ln w="38100">
            <a:solidFill>
              <a:srgbClr val="D6A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cxnSpLocks/>
            <a:stCxn id="61" idx="1"/>
            <a:endCxn id="3" idx="3"/>
          </p:cNvCxnSpPr>
          <p:nvPr/>
        </p:nvCxnSpPr>
        <p:spPr>
          <a:xfrm flipH="1">
            <a:off x="8050392" y="3524295"/>
            <a:ext cx="640312" cy="124379"/>
          </a:xfrm>
          <a:prstGeom prst="straightConnector1">
            <a:avLst/>
          </a:prstGeom>
          <a:ln w="38100">
            <a:solidFill>
              <a:srgbClr val="D6A3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466833" y="5319345"/>
            <a:ext cx="665222" cy="738664"/>
          </a:xfrm>
          <a:prstGeom prst="rect">
            <a:avLst/>
          </a:prstGeom>
          <a:noFill/>
          <a:ln w="28575">
            <a:solidFill>
              <a:srgbClr val="40404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STAT</a:t>
            </a:r>
          </a:p>
          <a:p>
            <a:pPr algn="ctr"/>
            <a:r>
              <a:rPr lang="en-US" sz="1400" dirty="0"/>
              <a:t>MEAS</a:t>
            </a:r>
          </a:p>
          <a:p>
            <a:pPr algn="ctr"/>
            <a:r>
              <a:rPr lang="en-US" sz="1400" dirty="0"/>
              <a:t>TRK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188869" y="5319345"/>
            <a:ext cx="665222" cy="738664"/>
          </a:xfrm>
          <a:prstGeom prst="rect">
            <a:avLst/>
          </a:prstGeom>
          <a:noFill/>
          <a:ln w="28575">
            <a:solidFill>
              <a:srgbClr val="40404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STAT</a:t>
            </a:r>
          </a:p>
          <a:p>
            <a:pPr algn="ctr"/>
            <a:r>
              <a:rPr lang="en-US" sz="1400" dirty="0"/>
              <a:t>MEAS</a:t>
            </a:r>
          </a:p>
          <a:p>
            <a:pPr algn="ctr"/>
            <a:r>
              <a:rPr lang="en-US" sz="1400" dirty="0"/>
              <a:t>PROT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905847" y="5318478"/>
            <a:ext cx="665222" cy="738664"/>
          </a:xfrm>
          <a:prstGeom prst="rect">
            <a:avLst/>
          </a:prstGeom>
          <a:noFill/>
          <a:ln w="28575">
            <a:solidFill>
              <a:srgbClr val="40404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STAT</a:t>
            </a:r>
          </a:p>
          <a:p>
            <a:pPr algn="ctr"/>
            <a:r>
              <a:rPr lang="en-US" sz="1400" dirty="0"/>
              <a:t>MEAS</a:t>
            </a:r>
          </a:p>
          <a:p>
            <a:pPr algn="ctr"/>
            <a:r>
              <a:rPr lang="en-US" sz="1400" dirty="0"/>
              <a:t>TRK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622825" y="5318478"/>
            <a:ext cx="665222" cy="738664"/>
          </a:xfrm>
          <a:prstGeom prst="rect">
            <a:avLst/>
          </a:prstGeom>
          <a:noFill/>
          <a:ln w="28575">
            <a:solidFill>
              <a:srgbClr val="40404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STAT</a:t>
            </a:r>
          </a:p>
          <a:p>
            <a:pPr algn="ctr"/>
            <a:r>
              <a:rPr lang="en-US" sz="1400" dirty="0"/>
              <a:t>MEAS</a:t>
            </a:r>
          </a:p>
          <a:p>
            <a:pPr algn="ctr"/>
            <a:r>
              <a:rPr lang="en-US" sz="1400" dirty="0"/>
              <a:t>CILO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339803" y="5318478"/>
            <a:ext cx="665222" cy="738664"/>
          </a:xfrm>
          <a:prstGeom prst="rect">
            <a:avLst/>
          </a:prstGeom>
          <a:noFill/>
          <a:ln w="28575">
            <a:solidFill>
              <a:srgbClr val="40404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STAT</a:t>
            </a:r>
          </a:p>
          <a:p>
            <a:pPr algn="ctr"/>
            <a:r>
              <a:rPr lang="en-US" sz="1400" dirty="0"/>
              <a:t>RBRF</a:t>
            </a:r>
          </a:p>
          <a:p>
            <a:pPr algn="ctr"/>
            <a:r>
              <a:rPr lang="en-US" sz="1400" dirty="0"/>
              <a:t>TRK</a:t>
            </a:r>
          </a:p>
        </p:txBody>
      </p:sp>
      <p:sp>
        <p:nvSpPr>
          <p:cNvPr id="79" name="Freeform 114"/>
          <p:cNvSpPr/>
          <p:nvPr/>
        </p:nvSpPr>
        <p:spPr>
          <a:xfrm>
            <a:off x="3035562" y="5368256"/>
            <a:ext cx="2250577" cy="689753"/>
          </a:xfrm>
          <a:custGeom>
            <a:avLst/>
            <a:gdLst>
              <a:gd name="connsiteX0" fmla="*/ 0 w 487156"/>
              <a:gd name="connsiteY0" fmla="*/ 77460 h 387302"/>
              <a:gd name="connsiteX1" fmla="*/ 293505 w 487156"/>
              <a:gd name="connsiteY1" fmla="*/ 77460 h 387302"/>
              <a:gd name="connsiteX2" fmla="*/ 293505 w 487156"/>
              <a:gd name="connsiteY2" fmla="*/ 0 h 387302"/>
              <a:gd name="connsiteX3" fmla="*/ 487156 w 487156"/>
              <a:gd name="connsiteY3" fmla="*/ 193651 h 387302"/>
              <a:gd name="connsiteX4" fmla="*/ 293505 w 487156"/>
              <a:gd name="connsiteY4" fmla="*/ 387302 h 387302"/>
              <a:gd name="connsiteX5" fmla="*/ 293505 w 487156"/>
              <a:gd name="connsiteY5" fmla="*/ 309842 h 387302"/>
              <a:gd name="connsiteX6" fmla="*/ 0 w 487156"/>
              <a:gd name="connsiteY6" fmla="*/ 309842 h 387302"/>
              <a:gd name="connsiteX7" fmla="*/ 0 w 487156"/>
              <a:gd name="connsiteY7" fmla="*/ 77460 h 3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7156" h="387302">
                <a:moveTo>
                  <a:pt x="0" y="77460"/>
                </a:moveTo>
                <a:lnTo>
                  <a:pt x="293505" y="77460"/>
                </a:lnTo>
                <a:lnTo>
                  <a:pt x="293505" y="0"/>
                </a:lnTo>
                <a:lnTo>
                  <a:pt x="487156" y="193651"/>
                </a:lnTo>
                <a:lnTo>
                  <a:pt x="293505" y="387302"/>
                </a:lnTo>
                <a:lnTo>
                  <a:pt x="293505" y="309842"/>
                </a:lnTo>
                <a:lnTo>
                  <a:pt x="0" y="309842"/>
                </a:lnTo>
                <a:lnTo>
                  <a:pt x="0" y="77460"/>
                </a:lnTo>
                <a:close/>
              </a:path>
            </a:pathLst>
          </a:custGeom>
          <a:solidFill>
            <a:srgbClr val="9DACC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7460" rIns="116191" bIns="77459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/>
              <a:t>Data Sets</a:t>
            </a:r>
            <a:endParaRPr lang="en-US" sz="1300" b="1" dirty="0"/>
          </a:p>
        </p:txBody>
      </p:sp>
      <p:grpSp>
        <p:nvGrpSpPr>
          <p:cNvPr id="71" name="Group 70"/>
          <p:cNvGrpSpPr/>
          <p:nvPr/>
        </p:nvGrpSpPr>
        <p:grpSpPr>
          <a:xfrm>
            <a:off x="1793485" y="5106372"/>
            <a:ext cx="1325942" cy="1278499"/>
            <a:chOff x="2006600" y="4175772"/>
            <a:chExt cx="1325942" cy="1278499"/>
          </a:xfrm>
          <a:solidFill>
            <a:schemeClr val="bg1"/>
          </a:solidFill>
        </p:grpSpPr>
        <p:sp>
          <p:nvSpPr>
            <p:cNvPr id="72" name="Flowchart: Document 71"/>
            <p:cNvSpPr/>
            <p:nvPr/>
          </p:nvSpPr>
          <p:spPr>
            <a:xfrm>
              <a:off x="2006600" y="4175772"/>
              <a:ext cx="1325942" cy="1278499"/>
            </a:xfrm>
            <a:prstGeom prst="flowChartDocumen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TextBox 103"/>
            <p:cNvSpPr txBox="1">
              <a:spLocks noChangeArrowheads="1"/>
            </p:cNvSpPr>
            <p:nvPr/>
          </p:nvSpPr>
          <p:spPr bwMode="auto">
            <a:xfrm>
              <a:off x="2065038" y="4257274"/>
              <a:ext cx="1234229" cy="4001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000" b="1" dirty="0">
                  <a:ea typeface="ヒラギノ角ゴ ProN W3"/>
                  <a:cs typeface="ヒラギノ角ゴ ProN W3"/>
                </a:rPr>
                <a:t>SCD File</a:t>
              </a:r>
              <a:endPara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2187959" y="4734907"/>
              <a:ext cx="89840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2187959" y="4923380"/>
              <a:ext cx="87935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2191504" y="5104059"/>
              <a:ext cx="48208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Rectangle 13"/>
          <p:cNvSpPr>
            <a:spLocks noChangeArrowheads="1"/>
          </p:cNvSpPr>
          <p:nvPr/>
        </p:nvSpPr>
        <p:spPr bwMode="auto">
          <a:xfrm>
            <a:off x="466997" y="1630354"/>
            <a:ext cx="3478371" cy="1975009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9DACC9"/>
            </a:solidFill>
            <a:miter lim="800000"/>
            <a:headEnd/>
            <a:tailEnd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171450" algn="l" eaLnBrk="1" hangingPunct="1">
              <a:spcAft>
                <a:spcPts val="600"/>
              </a:spcAft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Testing Coverage</a:t>
            </a:r>
          </a:p>
          <a:p>
            <a:pPr marL="398463" lvl="2" indent="0" eaLnBrk="1" hangingPunct="1">
              <a:spcAft>
                <a:spcPts val="600"/>
              </a:spcAft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sym typeface="Wingdings" panose="05000000000000000000" pitchFamily="2" charset="2"/>
              </a:rPr>
              <a:t>RTU/Gateway Configuration</a:t>
            </a:r>
          </a:p>
          <a:p>
            <a:pPr marL="798513" lvl="2" indent="-17145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sym typeface="Wingdings" panose="05000000000000000000" pitchFamily="2" charset="2"/>
              </a:rPr>
              <a:t>Control Mapping</a:t>
            </a:r>
          </a:p>
          <a:p>
            <a:pPr marL="798513" lvl="2" indent="-17145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sym typeface="Wingdings" panose="05000000000000000000" pitchFamily="2" charset="2"/>
              </a:rPr>
              <a:t>Report Mapping</a:t>
            </a:r>
          </a:p>
          <a:p>
            <a:pPr marL="798513" lvl="2" indent="-17145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sym typeface="Wingdings" panose="05000000000000000000" pitchFamily="2" charset="2"/>
              </a:rPr>
              <a:t>Value, Time, Quality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MS PGothic" panose="020B0600070205080204" pitchFamily="34" charset="-12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0696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3" grpId="0" animBg="1"/>
      <p:bldP spid="43" grpId="0" animBg="1"/>
      <p:bldP spid="95" grpId="0" animBg="1"/>
      <p:bldP spid="96" grpId="0" animBg="1"/>
      <p:bldP spid="97" grpId="0" animBg="1"/>
      <p:bldP spid="98" grpId="0" animBg="1"/>
      <p:bldP spid="79" grpId="0" animBg="1"/>
      <p:bldP spid="10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ounded Rectangle 46"/>
          <p:cNvSpPr/>
          <p:nvPr/>
        </p:nvSpPr>
        <p:spPr>
          <a:xfrm>
            <a:off x="2959413" y="2379916"/>
            <a:ext cx="1990904" cy="4745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Simulated Master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205714" y="4335898"/>
            <a:ext cx="5195087" cy="22510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6997" y="476279"/>
            <a:ext cx="8986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Gateway Example</a:t>
            </a:r>
            <a:endParaRPr lang="en-US" sz="2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1604560" y="1293319"/>
            <a:ext cx="3093982" cy="1044018"/>
            <a:chOff x="2139711" y="2203057"/>
            <a:chExt cx="3093982" cy="104401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49" t="24446" r="10174" b="23851"/>
            <a:stretch/>
          </p:blipFill>
          <p:spPr>
            <a:xfrm>
              <a:off x="3759785" y="2203057"/>
              <a:ext cx="1473908" cy="104401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1" name="TextBox 20"/>
            <p:cNvSpPr txBox="1"/>
            <p:nvPr/>
          </p:nvSpPr>
          <p:spPr>
            <a:xfrm>
              <a:off x="2139711" y="2622071"/>
              <a:ext cx="20781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/>
                <a:t>SCADA System</a:t>
              </a:r>
              <a:endParaRPr lang="en-US" sz="3200" b="1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025125" y="2985110"/>
            <a:ext cx="100194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800" b="1" dirty="0">
                <a:solidFill>
                  <a:srgbClr val="D6A300"/>
                </a:solidFill>
              </a:rPr>
              <a:t>IEC 104</a:t>
            </a:r>
            <a:endParaRPr lang="en-US" sz="3200" b="1" dirty="0">
              <a:solidFill>
                <a:srgbClr val="D6A300"/>
              </a:solidFill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3268422" y="4430045"/>
            <a:ext cx="518012" cy="721516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2546386" y="4437158"/>
            <a:ext cx="518012" cy="721516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3992218" y="4423456"/>
            <a:ext cx="518012" cy="721516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4713849" y="4430045"/>
            <a:ext cx="518012" cy="721516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5435480" y="4430045"/>
            <a:ext cx="518012" cy="721516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1148864" y="3401827"/>
            <a:ext cx="3609315" cy="426837"/>
            <a:chOff x="5122732" y="4654316"/>
            <a:chExt cx="3609315" cy="426837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35" t="39156" r="8762" b="11021"/>
            <a:stretch/>
          </p:blipFill>
          <p:spPr>
            <a:xfrm>
              <a:off x="7125419" y="4696311"/>
              <a:ext cx="1606628" cy="384842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5122732" y="4654316"/>
              <a:ext cx="213144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/>
                <a:t>Protocol Gateway</a:t>
              </a:r>
              <a:endParaRPr lang="en-US" sz="3200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533686" y="2032039"/>
            <a:ext cx="4366070" cy="3291177"/>
            <a:chOff x="507124" y="1433684"/>
            <a:chExt cx="3329052" cy="3291177"/>
          </a:xfrm>
        </p:grpSpPr>
        <p:sp>
          <p:nvSpPr>
            <p:cNvPr id="100" name="Rectangle 13"/>
            <p:cNvSpPr>
              <a:spLocks noChangeArrowheads="1"/>
            </p:cNvSpPr>
            <p:nvPr/>
          </p:nvSpPr>
          <p:spPr bwMode="auto">
            <a:xfrm>
              <a:off x="742327" y="1585540"/>
              <a:ext cx="3093849" cy="3139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39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39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39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39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39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9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9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9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9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l" eaLnBrk="1" hangingPunct="1">
                <a:spcAft>
                  <a:spcPts val="600"/>
                </a:spcAft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Create Mapping Results</a:t>
              </a:r>
            </a:p>
            <a:p>
              <a:pPr marL="227013" lvl="1" indent="0" eaLnBrk="1" hangingPunct="1">
                <a:spcAft>
                  <a:spcPts val="600"/>
                </a:spcAft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XCBR.Pos.stVal 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Wingdings" panose="05000000000000000000" pitchFamily="2" charset="2"/>
                </a:rPr>
                <a:t>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 M104.T3.P13</a:t>
              </a:r>
            </a:p>
            <a:p>
              <a:pPr marL="227013" lvl="1" indent="0" eaLnBrk="1" hangingPunct="1">
                <a:spcAft>
                  <a:spcPts val="600"/>
                </a:spcAft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MMXU.A.phsA.cVal 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Wingdings" panose="05000000000000000000" pitchFamily="2" charset="2"/>
                </a:rPr>
                <a:t> M104.T13.P30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endParaRPr>
            </a:p>
            <a:p>
              <a:pPr marL="227013" lvl="1" indent="0" eaLnBrk="1" hangingPunct="1">
                <a:spcAft>
                  <a:spcPts val="600"/>
                </a:spcAft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CILO.EnaCls.stVal 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Wingdings" panose="05000000000000000000" pitchFamily="2" charset="2"/>
                </a:rPr>
                <a:t> M104.T1.P34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  <a:p>
              <a:pPr marL="227013" lvl="1" indent="0" eaLnBrk="1" hangingPunct="1">
                <a:spcAft>
                  <a:spcPts val="600"/>
                </a:spcAft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CSWI.Pos.stVal 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Wingdings" panose="05000000000000000000" pitchFamily="2" charset="2"/>
                </a:rPr>
                <a:t> M104.T3.P31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  <a:p>
              <a:pPr marL="227013" lvl="1" indent="0" eaLnBrk="1" hangingPunct="1">
                <a:spcAft>
                  <a:spcPts val="600"/>
                </a:spcAft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MMXU.PhV.phsA.cVal 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Wingdings" panose="05000000000000000000" pitchFamily="2" charset="2"/>
                </a:rPr>
                <a:t> M104.T13.P33</a:t>
              </a:r>
            </a:p>
            <a:p>
              <a:pPr marL="227013" lvl="1" indent="0" eaLnBrk="1" hangingPunct="1">
                <a:spcAft>
                  <a:spcPts val="600"/>
                </a:spcAft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CILO.EnaOpn.stVal 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Wingdings" panose="05000000000000000000" pitchFamily="2" charset="2"/>
                </a:rPr>
                <a:t> M104.T1.P35</a:t>
              </a:r>
            </a:p>
          </p:txBody>
        </p:sp>
        <p:sp>
          <p:nvSpPr>
            <p:cNvPr id="103" name="Rectangle: Rounded Corners 102"/>
            <p:cNvSpPr/>
            <p:nvPr/>
          </p:nvSpPr>
          <p:spPr>
            <a:xfrm>
              <a:off x="507124" y="1433684"/>
              <a:ext cx="3247040" cy="2658714"/>
            </a:xfrm>
            <a:prstGeom prst="roundRect">
              <a:avLst/>
            </a:prstGeom>
            <a:noFill/>
            <a:ln w="76200">
              <a:solidFill>
                <a:srgbClr val="9DAC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064397" y="5554243"/>
            <a:ext cx="3336404" cy="830997"/>
          </a:xfrm>
          <a:prstGeom prst="rect">
            <a:avLst/>
          </a:prstGeom>
          <a:noFill/>
          <a:ln w="28575">
            <a:solidFill>
              <a:srgbClr val="40404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1) XCBR.Pos.stVal = Open -&gt; Closed</a:t>
            </a:r>
          </a:p>
          <a:p>
            <a:r>
              <a:rPr lang="en-US" sz="1600" dirty="0"/>
              <a:t>2) MMXU.A.phsA.cVal = 0 -&gt; 100</a:t>
            </a:r>
          </a:p>
          <a:p>
            <a:r>
              <a:rPr lang="en-US" sz="1600" dirty="0"/>
              <a:t>3) CILO.EnaCls.stVal = 0 -&gt; 1</a:t>
            </a:r>
          </a:p>
        </p:txBody>
      </p:sp>
      <p:sp>
        <p:nvSpPr>
          <p:cNvPr id="53" name="Freeform 114"/>
          <p:cNvSpPr/>
          <p:nvPr/>
        </p:nvSpPr>
        <p:spPr>
          <a:xfrm>
            <a:off x="760653" y="5284339"/>
            <a:ext cx="2217146" cy="1183590"/>
          </a:xfrm>
          <a:custGeom>
            <a:avLst/>
            <a:gdLst>
              <a:gd name="connsiteX0" fmla="*/ 0 w 487156"/>
              <a:gd name="connsiteY0" fmla="*/ 77460 h 387302"/>
              <a:gd name="connsiteX1" fmla="*/ 293505 w 487156"/>
              <a:gd name="connsiteY1" fmla="*/ 77460 h 387302"/>
              <a:gd name="connsiteX2" fmla="*/ 293505 w 487156"/>
              <a:gd name="connsiteY2" fmla="*/ 0 h 387302"/>
              <a:gd name="connsiteX3" fmla="*/ 487156 w 487156"/>
              <a:gd name="connsiteY3" fmla="*/ 193651 h 387302"/>
              <a:gd name="connsiteX4" fmla="*/ 293505 w 487156"/>
              <a:gd name="connsiteY4" fmla="*/ 387302 h 387302"/>
              <a:gd name="connsiteX5" fmla="*/ 293505 w 487156"/>
              <a:gd name="connsiteY5" fmla="*/ 309842 h 387302"/>
              <a:gd name="connsiteX6" fmla="*/ 0 w 487156"/>
              <a:gd name="connsiteY6" fmla="*/ 309842 h 387302"/>
              <a:gd name="connsiteX7" fmla="*/ 0 w 487156"/>
              <a:gd name="connsiteY7" fmla="*/ 77460 h 3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7156" h="387302">
                <a:moveTo>
                  <a:pt x="0" y="77460"/>
                </a:moveTo>
                <a:lnTo>
                  <a:pt x="293505" y="77460"/>
                </a:lnTo>
                <a:lnTo>
                  <a:pt x="293505" y="0"/>
                </a:lnTo>
                <a:lnTo>
                  <a:pt x="487156" y="193651"/>
                </a:lnTo>
                <a:lnTo>
                  <a:pt x="293505" y="387302"/>
                </a:lnTo>
                <a:lnTo>
                  <a:pt x="293505" y="309842"/>
                </a:lnTo>
                <a:lnTo>
                  <a:pt x="0" y="309842"/>
                </a:lnTo>
                <a:lnTo>
                  <a:pt x="0" y="77460"/>
                </a:lnTo>
                <a:close/>
              </a:path>
            </a:pathLst>
          </a:custGeom>
          <a:solidFill>
            <a:srgbClr val="9DACC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7460" rIns="116191" bIns="77459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Bef>
                <a:spcPct val="0"/>
              </a:spcBef>
            </a:pPr>
            <a:r>
              <a:rPr lang="en-US" sz="2400" b="1" dirty="0"/>
              <a:t>Create Events</a:t>
            </a:r>
            <a:endParaRPr lang="en-US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4244406" y="3966567"/>
            <a:ext cx="1371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800" b="1" dirty="0">
                <a:solidFill>
                  <a:schemeClr val="accent6"/>
                </a:solidFill>
              </a:rPr>
              <a:t>IEC 61850</a:t>
            </a:r>
            <a:endParaRPr lang="en-US" sz="3200" b="1" dirty="0">
              <a:solidFill>
                <a:schemeClr val="accent6"/>
              </a:solidFill>
            </a:endParaRPr>
          </a:p>
        </p:txBody>
      </p:sp>
      <p:sp>
        <p:nvSpPr>
          <p:cNvPr id="62" name="Freeform 114"/>
          <p:cNvSpPr/>
          <p:nvPr/>
        </p:nvSpPr>
        <p:spPr>
          <a:xfrm>
            <a:off x="5046144" y="2032038"/>
            <a:ext cx="2329337" cy="1183590"/>
          </a:xfrm>
          <a:custGeom>
            <a:avLst/>
            <a:gdLst>
              <a:gd name="connsiteX0" fmla="*/ 0 w 487156"/>
              <a:gd name="connsiteY0" fmla="*/ 77460 h 387302"/>
              <a:gd name="connsiteX1" fmla="*/ 293505 w 487156"/>
              <a:gd name="connsiteY1" fmla="*/ 77460 h 387302"/>
              <a:gd name="connsiteX2" fmla="*/ 293505 w 487156"/>
              <a:gd name="connsiteY2" fmla="*/ 0 h 387302"/>
              <a:gd name="connsiteX3" fmla="*/ 487156 w 487156"/>
              <a:gd name="connsiteY3" fmla="*/ 193651 h 387302"/>
              <a:gd name="connsiteX4" fmla="*/ 293505 w 487156"/>
              <a:gd name="connsiteY4" fmla="*/ 387302 h 387302"/>
              <a:gd name="connsiteX5" fmla="*/ 293505 w 487156"/>
              <a:gd name="connsiteY5" fmla="*/ 309842 h 387302"/>
              <a:gd name="connsiteX6" fmla="*/ 0 w 487156"/>
              <a:gd name="connsiteY6" fmla="*/ 309842 h 387302"/>
              <a:gd name="connsiteX7" fmla="*/ 0 w 487156"/>
              <a:gd name="connsiteY7" fmla="*/ 77460 h 3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7156" h="387302">
                <a:moveTo>
                  <a:pt x="0" y="77460"/>
                </a:moveTo>
                <a:lnTo>
                  <a:pt x="293505" y="77460"/>
                </a:lnTo>
                <a:lnTo>
                  <a:pt x="293505" y="0"/>
                </a:lnTo>
                <a:lnTo>
                  <a:pt x="487156" y="193651"/>
                </a:lnTo>
                <a:lnTo>
                  <a:pt x="293505" y="387302"/>
                </a:lnTo>
                <a:lnTo>
                  <a:pt x="293505" y="309842"/>
                </a:lnTo>
                <a:lnTo>
                  <a:pt x="0" y="309842"/>
                </a:lnTo>
                <a:lnTo>
                  <a:pt x="0" y="77460"/>
                </a:lnTo>
                <a:close/>
              </a:path>
            </a:pathLst>
          </a:custGeom>
          <a:solidFill>
            <a:srgbClr val="9DACC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7460" rIns="116191" bIns="77459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Bef>
                <a:spcPct val="0"/>
              </a:spcBef>
            </a:pPr>
            <a:r>
              <a:rPr lang="en-US" sz="2400" b="1" dirty="0"/>
              <a:t>Record</a:t>
            </a:r>
          </a:p>
          <a:p>
            <a:pPr algn="ctr" defTabSz="577850">
              <a:lnSpc>
                <a:spcPct val="90000"/>
              </a:lnSpc>
              <a:spcBef>
                <a:spcPct val="0"/>
              </a:spcBef>
            </a:pPr>
            <a:r>
              <a:rPr lang="en-US" sz="2400" b="1" dirty="0"/>
              <a:t>Results</a:t>
            </a:r>
            <a:endParaRPr lang="en-US" b="1" dirty="0"/>
          </a:p>
        </p:txBody>
      </p:sp>
      <p:cxnSp>
        <p:nvCxnSpPr>
          <p:cNvPr id="30" name="Straight Arrow Connector 29"/>
          <p:cNvCxnSpPr>
            <a:stCxn id="23" idx="0"/>
            <a:endCxn id="60" idx="2"/>
          </p:cNvCxnSpPr>
          <p:nvPr/>
        </p:nvCxnSpPr>
        <p:spPr>
          <a:xfrm flipV="1">
            <a:off x="3954865" y="2854462"/>
            <a:ext cx="0" cy="589360"/>
          </a:xfrm>
          <a:prstGeom prst="straightConnector1">
            <a:avLst/>
          </a:prstGeom>
          <a:ln w="57150">
            <a:solidFill>
              <a:srgbClr val="D6A3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89" idx="0"/>
          </p:cNvCxnSpPr>
          <p:nvPr/>
        </p:nvCxnSpPr>
        <p:spPr>
          <a:xfrm flipH="1" flipV="1">
            <a:off x="4244406" y="3843118"/>
            <a:ext cx="6818" cy="580338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233464" y="4461048"/>
            <a:ext cx="124143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Simulated</a:t>
            </a:r>
          </a:p>
          <a:p>
            <a:pPr algn="ctr"/>
            <a:r>
              <a:rPr lang="en-US" b="1" dirty="0"/>
              <a:t>IEDs</a:t>
            </a:r>
            <a:endParaRPr lang="en-US" sz="2800" b="1" dirty="0"/>
          </a:p>
        </p:txBody>
      </p:sp>
      <p:cxnSp>
        <p:nvCxnSpPr>
          <p:cNvPr id="78" name="Straight Arrow Connector 77"/>
          <p:cNvCxnSpPr/>
          <p:nvPr/>
        </p:nvCxnSpPr>
        <p:spPr>
          <a:xfrm flipH="1" flipV="1">
            <a:off x="4244406" y="5134321"/>
            <a:ext cx="6818" cy="419922"/>
          </a:xfrm>
          <a:prstGeom prst="straightConnector1">
            <a:avLst/>
          </a:prstGeom>
          <a:ln w="57150">
            <a:solidFill>
              <a:srgbClr val="4040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08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6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/>
          <p:cNvSpPr/>
          <p:nvPr/>
        </p:nvSpPr>
        <p:spPr>
          <a:xfrm>
            <a:off x="3624182" y="4015535"/>
            <a:ext cx="5959205" cy="235853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6997" y="476279"/>
            <a:ext cx="8986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HMI Testing</a:t>
            </a:r>
            <a:endParaRPr lang="en-US" sz="2800" dirty="0"/>
          </a:p>
        </p:txBody>
      </p:sp>
      <p:cxnSp>
        <p:nvCxnSpPr>
          <p:cNvPr id="29" name="Straight Connector 28"/>
          <p:cNvCxnSpPr/>
          <p:nvPr/>
        </p:nvCxnSpPr>
        <p:spPr bwMode="auto">
          <a:xfrm flipH="1" flipV="1">
            <a:off x="5286139" y="4219871"/>
            <a:ext cx="3904638" cy="12067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 cap="flat" cmpd="sng" algn="ctr">
            <a:solidFill>
              <a:srgbClr val="5374D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V="1">
            <a:off x="6958171" y="3718324"/>
            <a:ext cx="0" cy="492615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57150" cap="flat" cmpd="sng" algn="ctr">
            <a:solidFill>
              <a:srgbClr val="5374D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67" name="Group 66"/>
          <p:cNvGrpSpPr/>
          <p:nvPr/>
        </p:nvGrpSpPr>
        <p:grpSpPr>
          <a:xfrm>
            <a:off x="6262474" y="4219870"/>
            <a:ext cx="518012" cy="923360"/>
            <a:chOff x="1710137" y="3332611"/>
            <a:chExt cx="518012" cy="923360"/>
          </a:xfrm>
        </p:grpSpPr>
        <p:cxnSp>
          <p:nvCxnSpPr>
            <p:cNvPr id="68" name="Straight Connector 67"/>
            <p:cNvCxnSpPr>
              <a:stCxn id="69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69" name="Picture 68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grpSp>
        <p:nvGrpSpPr>
          <p:cNvPr id="83" name="Group 82"/>
          <p:cNvGrpSpPr/>
          <p:nvPr/>
        </p:nvGrpSpPr>
        <p:grpSpPr>
          <a:xfrm>
            <a:off x="5540438" y="4226983"/>
            <a:ext cx="518012" cy="923360"/>
            <a:chOff x="1710137" y="3332611"/>
            <a:chExt cx="518012" cy="923360"/>
          </a:xfrm>
        </p:grpSpPr>
        <p:cxnSp>
          <p:nvCxnSpPr>
            <p:cNvPr id="84" name="Straight Connector 83"/>
            <p:cNvCxnSpPr>
              <a:stCxn id="85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85" name="Picture 84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grpSp>
        <p:nvGrpSpPr>
          <p:cNvPr id="87" name="Group 86"/>
          <p:cNvGrpSpPr/>
          <p:nvPr/>
        </p:nvGrpSpPr>
        <p:grpSpPr>
          <a:xfrm>
            <a:off x="6986270" y="4213281"/>
            <a:ext cx="518012" cy="923360"/>
            <a:chOff x="1710137" y="3332611"/>
            <a:chExt cx="518012" cy="923360"/>
          </a:xfrm>
        </p:grpSpPr>
        <p:cxnSp>
          <p:nvCxnSpPr>
            <p:cNvPr id="88" name="Straight Connector 87"/>
            <p:cNvCxnSpPr>
              <a:stCxn id="89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89" name="Picture 88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grpSp>
        <p:nvGrpSpPr>
          <p:cNvPr id="91" name="Group 90"/>
          <p:cNvGrpSpPr/>
          <p:nvPr/>
        </p:nvGrpSpPr>
        <p:grpSpPr>
          <a:xfrm>
            <a:off x="7707901" y="4219870"/>
            <a:ext cx="518012" cy="923360"/>
            <a:chOff x="1710137" y="3332611"/>
            <a:chExt cx="518012" cy="923360"/>
          </a:xfrm>
        </p:grpSpPr>
        <p:cxnSp>
          <p:nvCxnSpPr>
            <p:cNvPr id="92" name="Straight Connector 91"/>
            <p:cNvCxnSpPr>
              <a:stCxn id="93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93" name="Picture 92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grpSp>
        <p:nvGrpSpPr>
          <p:cNvPr id="111" name="Group 110"/>
          <p:cNvGrpSpPr/>
          <p:nvPr/>
        </p:nvGrpSpPr>
        <p:grpSpPr>
          <a:xfrm>
            <a:off x="8429532" y="4219870"/>
            <a:ext cx="518012" cy="923360"/>
            <a:chOff x="1710137" y="3332611"/>
            <a:chExt cx="518012" cy="923360"/>
          </a:xfrm>
        </p:grpSpPr>
        <p:cxnSp>
          <p:nvCxnSpPr>
            <p:cNvPr id="112" name="Straight Connector 111"/>
            <p:cNvCxnSpPr>
              <a:stCxn id="113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13" name="Picture 112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sp>
        <p:nvSpPr>
          <p:cNvPr id="61" name="TextBox 60"/>
          <p:cNvSpPr txBox="1"/>
          <p:nvPr/>
        </p:nvSpPr>
        <p:spPr>
          <a:xfrm>
            <a:off x="8690704" y="2902468"/>
            <a:ext cx="320403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D6A300"/>
                </a:solidFill>
              </a:rPr>
              <a:t>Device Under Test</a:t>
            </a:r>
            <a:endParaRPr lang="en-US" sz="3600" b="1" dirty="0">
              <a:solidFill>
                <a:srgbClr val="D6A300"/>
              </a:solidFill>
            </a:endParaRPr>
          </a:p>
        </p:txBody>
      </p:sp>
      <p:sp>
        <p:nvSpPr>
          <p:cNvPr id="3" name="Rectangle: Rounded Corners 2"/>
          <p:cNvSpPr/>
          <p:nvPr/>
        </p:nvSpPr>
        <p:spPr>
          <a:xfrm>
            <a:off x="5540439" y="2876904"/>
            <a:ext cx="2509954" cy="1043860"/>
          </a:xfrm>
          <a:prstGeom prst="roundRect">
            <a:avLst>
              <a:gd name="adj" fmla="val 49461"/>
            </a:avLst>
          </a:prstGeom>
          <a:noFill/>
          <a:ln w="38100">
            <a:solidFill>
              <a:srgbClr val="D6A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endCxn id="3" idx="3"/>
          </p:cNvCxnSpPr>
          <p:nvPr/>
        </p:nvCxnSpPr>
        <p:spPr>
          <a:xfrm flipH="1">
            <a:off x="8050393" y="3159003"/>
            <a:ext cx="705190" cy="239831"/>
          </a:xfrm>
          <a:prstGeom prst="straightConnector1">
            <a:avLst/>
          </a:prstGeom>
          <a:ln w="38100">
            <a:solidFill>
              <a:srgbClr val="D6A3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194513" y="5444226"/>
            <a:ext cx="4101526" cy="707886"/>
          </a:xfrm>
          <a:prstGeom prst="rect">
            <a:avLst/>
          </a:prstGeom>
          <a:noFill/>
          <a:ln w="28575">
            <a:solidFill>
              <a:srgbClr val="404040"/>
            </a:solidFill>
          </a:ln>
        </p:spPr>
        <p:txBody>
          <a:bodyPr wrap="square" numCol="2" rtlCol="0">
            <a:spAutoFit/>
          </a:bodyPr>
          <a:lstStyle/>
          <a:p>
            <a:pPr marL="114300"/>
            <a:r>
              <a:rPr lang="en-US" sz="2000" dirty="0"/>
              <a:t>Alarm Events</a:t>
            </a:r>
          </a:p>
          <a:p>
            <a:pPr marL="114300"/>
            <a:r>
              <a:rPr lang="en-US" sz="2000" dirty="0"/>
              <a:t>Statuses</a:t>
            </a:r>
          </a:p>
          <a:p>
            <a:pPr marL="114300"/>
            <a:r>
              <a:rPr lang="en-US" sz="2000" dirty="0"/>
              <a:t>Measurements</a:t>
            </a:r>
          </a:p>
          <a:p>
            <a:pPr marL="114300"/>
            <a:r>
              <a:rPr lang="en-US" sz="2000" dirty="0"/>
              <a:t>Control Requests</a:t>
            </a:r>
          </a:p>
        </p:txBody>
      </p:sp>
      <p:sp>
        <p:nvSpPr>
          <p:cNvPr id="79" name="Freeform 114"/>
          <p:cNvSpPr/>
          <p:nvPr/>
        </p:nvSpPr>
        <p:spPr>
          <a:xfrm>
            <a:off x="2310837" y="3986809"/>
            <a:ext cx="2942497" cy="1211493"/>
          </a:xfrm>
          <a:custGeom>
            <a:avLst/>
            <a:gdLst>
              <a:gd name="connsiteX0" fmla="*/ 0 w 487156"/>
              <a:gd name="connsiteY0" fmla="*/ 77460 h 387302"/>
              <a:gd name="connsiteX1" fmla="*/ 293505 w 487156"/>
              <a:gd name="connsiteY1" fmla="*/ 77460 h 387302"/>
              <a:gd name="connsiteX2" fmla="*/ 293505 w 487156"/>
              <a:gd name="connsiteY2" fmla="*/ 0 h 387302"/>
              <a:gd name="connsiteX3" fmla="*/ 487156 w 487156"/>
              <a:gd name="connsiteY3" fmla="*/ 193651 h 387302"/>
              <a:gd name="connsiteX4" fmla="*/ 293505 w 487156"/>
              <a:gd name="connsiteY4" fmla="*/ 387302 h 387302"/>
              <a:gd name="connsiteX5" fmla="*/ 293505 w 487156"/>
              <a:gd name="connsiteY5" fmla="*/ 309842 h 387302"/>
              <a:gd name="connsiteX6" fmla="*/ 0 w 487156"/>
              <a:gd name="connsiteY6" fmla="*/ 309842 h 387302"/>
              <a:gd name="connsiteX7" fmla="*/ 0 w 487156"/>
              <a:gd name="connsiteY7" fmla="*/ 77460 h 3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7156" h="387302">
                <a:moveTo>
                  <a:pt x="0" y="77460"/>
                </a:moveTo>
                <a:lnTo>
                  <a:pt x="293505" y="77460"/>
                </a:lnTo>
                <a:lnTo>
                  <a:pt x="293505" y="0"/>
                </a:lnTo>
                <a:lnTo>
                  <a:pt x="487156" y="193651"/>
                </a:lnTo>
                <a:lnTo>
                  <a:pt x="293505" y="387302"/>
                </a:lnTo>
                <a:lnTo>
                  <a:pt x="293505" y="309842"/>
                </a:lnTo>
                <a:lnTo>
                  <a:pt x="0" y="309842"/>
                </a:lnTo>
                <a:lnTo>
                  <a:pt x="0" y="77460"/>
                </a:lnTo>
                <a:close/>
              </a:path>
            </a:pathLst>
          </a:custGeom>
          <a:solidFill>
            <a:srgbClr val="9DACC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7460" rIns="116191" bIns="77459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/>
              <a:t>Simulated IEDs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1150478" y="4067122"/>
            <a:ext cx="1495118" cy="1211493"/>
            <a:chOff x="2006600" y="4175772"/>
            <a:chExt cx="1325942" cy="1278499"/>
          </a:xfrm>
          <a:solidFill>
            <a:schemeClr val="bg1"/>
          </a:solidFill>
        </p:grpSpPr>
        <p:sp>
          <p:nvSpPr>
            <p:cNvPr id="72" name="Flowchart: Document 71"/>
            <p:cNvSpPr/>
            <p:nvPr/>
          </p:nvSpPr>
          <p:spPr>
            <a:xfrm>
              <a:off x="2006600" y="4175772"/>
              <a:ext cx="1325942" cy="1278499"/>
            </a:xfrm>
            <a:prstGeom prst="flowChartDocumen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TextBox 103"/>
            <p:cNvSpPr txBox="1">
              <a:spLocks noChangeArrowheads="1"/>
            </p:cNvSpPr>
            <p:nvPr/>
          </p:nvSpPr>
          <p:spPr bwMode="auto">
            <a:xfrm>
              <a:off x="2068971" y="4256371"/>
              <a:ext cx="1201200" cy="4222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000" b="1" dirty="0">
                  <a:ea typeface="ヒラギノ角ゴ ProN W3"/>
                  <a:cs typeface="ヒラギノ角ゴ ProN W3"/>
                </a:rPr>
                <a:t>SCD File</a:t>
              </a:r>
              <a:endPara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2187959" y="4734907"/>
              <a:ext cx="89840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2187959" y="4923380"/>
              <a:ext cx="87935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2191504" y="5104059"/>
              <a:ext cx="48208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Rectangle 13"/>
          <p:cNvSpPr>
            <a:spLocks noChangeArrowheads="1"/>
          </p:cNvSpPr>
          <p:nvPr/>
        </p:nvSpPr>
        <p:spPr bwMode="auto">
          <a:xfrm>
            <a:off x="634926" y="1454383"/>
            <a:ext cx="3250289" cy="211121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9DACC9"/>
            </a:solidFill>
            <a:miter lim="800000"/>
            <a:headEnd/>
            <a:tailEnd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171450" algn="l" eaLnBrk="1" hangingPunct="1">
              <a:spcAft>
                <a:spcPts val="600"/>
              </a:spcAft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Testing Coverage</a:t>
            </a:r>
          </a:p>
          <a:p>
            <a:pPr marL="398463" lvl="2" indent="0" eaLnBrk="1" hangingPunct="1">
              <a:spcAft>
                <a:spcPts val="600"/>
              </a:spcAf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sym typeface="Wingdings" panose="05000000000000000000" pitchFamily="2" charset="2"/>
              </a:rPr>
              <a:t>HMI Configuration</a:t>
            </a:r>
          </a:p>
          <a:p>
            <a:pPr marL="798513" lvl="2" indent="-17145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sym typeface="Wingdings" panose="05000000000000000000" pitchFamily="2" charset="2"/>
              </a:rPr>
              <a:t>Controls</a:t>
            </a:r>
          </a:p>
          <a:p>
            <a:pPr marL="798513" lvl="2" indent="-17145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sym typeface="Wingdings" panose="05000000000000000000" pitchFamily="2" charset="2"/>
              </a:rPr>
              <a:t>Alarms/Events</a:t>
            </a:r>
          </a:p>
          <a:p>
            <a:pPr marL="798513" lvl="2" indent="-17145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sym typeface="Wingdings" panose="05000000000000000000" pitchFamily="2" charset="2"/>
              </a:rPr>
              <a:t>Measurements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MS PGothic" panose="020B0600070205080204" pitchFamily="34" charset="-128"/>
              <a:sym typeface="Wingdings" panose="05000000000000000000" pitchFamily="2" charset="2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5600599" y="2954891"/>
            <a:ext cx="2022226" cy="897978"/>
            <a:chOff x="9771765" y="3817592"/>
            <a:chExt cx="2022226" cy="897978"/>
          </a:xfrm>
        </p:grpSpPr>
        <p:sp>
          <p:nvSpPr>
            <p:cNvPr id="49" name="TextBox 48"/>
            <p:cNvSpPr txBox="1"/>
            <p:nvPr/>
          </p:nvSpPr>
          <p:spPr>
            <a:xfrm>
              <a:off x="9771765" y="4072478"/>
              <a:ext cx="8362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/>
                <a:t>HMI</a:t>
              </a:r>
              <a:endParaRPr lang="en-US" sz="3600" b="1" dirty="0"/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36" t="25905" r="14068" b="28475"/>
            <a:stretch/>
          </p:blipFill>
          <p:spPr>
            <a:xfrm>
              <a:off x="10476955" y="3817592"/>
              <a:ext cx="1317036" cy="897978"/>
            </a:xfrm>
            <a:prstGeom prst="rect">
              <a:avLst/>
            </a:prstGeom>
          </p:spPr>
        </p:pic>
      </p:grpSp>
      <p:sp>
        <p:nvSpPr>
          <p:cNvPr id="59" name="Freeform 114">
            <a:extLst>
              <a:ext uri="{FF2B5EF4-FFF2-40B4-BE49-F238E27FC236}">
                <a16:creationId xmlns:a16="http://schemas.microsoft.com/office/drawing/2014/main" id="{B4D27CAA-A25C-4CDA-AF24-FC4A79DB1810}"/>
              </a:ext>
            </a:extLst>
          </p:cNvPr>
          <p:cNvSpPr/>
          <p:nvPr/>
        </p:nvSpPr>
        <p:spPr>
          <a:xfrm>
            <a:off x="2527286" y="5352095"/>
            <a:ext cx="2585718" cy="1137950"/>
          </a:xfrm>
          <a:custGeom>
            <a:avLst/>
            <a:gdLst>
              <a:gd name="connsiteX0" fmla="*/ 0 w 487156"/>
              <a:gd name="connsiteY0" fmla="*/ 77460 h 387302"/>
              <a:gd name="connsiteX1" fmla="*/ 293505 w 487156"/>
              <a:gd name="connsiteY1" fmla="*/ 77460 h 387302"/>
              <a:gd name="connsiteX2" fmla="*/ 293505 w 487156"/>
              <a:gd name="connsiteY2" fmla="*/ 0 h 387302"/>
              <a:gd name="connsiteX3" fmla="*/ 487156 w 487156"/>
              <a:gd name="connsiteY3" fmla="*/ 193651 h 387302"/>
              <a:gd name="connsiteX4" fmla="*/ 293505 w 487156"/>
              <a:gd name="connsiteY4" fmla="*/ 387302 h 387302"/>
              <a:gd name="connsiteX5" fmla="*/ 293505 w 487156"/>
              <a:gd name="connsiteY5" fmla="*/ 309842 h 387302"/>
              <a:gd name="connsiteX6" fmla="*/ 0 w 487156"/>
              <a:gd name="connsiteY6" fmla="*/ 309842 h 387302"/>
              <a:gd name="connsiteX7" fmla="*/ 0 w 487156"/>
              <a:gd name="connsiteY7" fmla="*/ 77460 h 3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7156" h="387302">
                <a:moveTo>
                  <a:pt x="0" y="77460"/>
                </a:moveTo>
                <a:lnTo>
                  <a:pt x="293505" y="77460"/>
                </a:lnTo>
                <a:lnTo>
                  <a:pt x="293505" y="0"/>
                </a:lnTo>
                <a:lnTo>
                  <a:pt x="487156" y="193651"/>
                </a:lnTo>
                <a:lnTo>
                  <a:pt x="293505" y="387302"/>
                </a:lnTo>
                <a:lnTo>
                  <a:pt x="293505" y="309842"/>
                </a:lnTo>
                <a:lnTo>
                  <a:pt x="0" y="309842"/>
                </a:lnTo>
                <a:lnTo>
                  <a:pt x="0" y="77460"/>
                </a:lnTo>
                <a:close/>
              </a:path>
            </a:pathLst>
          </a:custGeom>
          <a:solidFill>
            <a:srgbClr val="9DACC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7460" rIns="116191" bIns="77459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/>
              <a:t>Test Cases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F01F587-E0C7-4140-B168-5A61F05911BF}"/>
              </a:ext>
            </a:extLst>
          </p:cNvPr>
          <p:cNvGrpSpPr/>
          <p:nvPr/>
        </p:nvGrpSpPr>
        <p:grpSpPr>
          <a:xfrm>
            <a:off x="1147850" y="5451395"/>
            <a:ext cx="1495118" cy="1211493"/>
            <a:chOff x="2006600" y="4175772"/>
            <a:chExt cx="1325942" cy="1278499"/>
          </a:xfrm>
          <a:solidFill>
            <a:schemeClr val="bg1"/>
          </a:solidFill>
        </p:grpSpPr>
        <p:sp>
          <p:nvSpPr>
            <p:cNvPr id="54" name="Flowchart: Document 53">
              <a:extLst>
                <a:ext uri="{FF2B5EF4-FFF2-40B4-BE49-F238E27FC236}">
                  <a16:creationId xmlns:a16="http://schemas.microsoft.com/office/drawing/2014/main" id="{0C873445-9795-45C6-A886-69717CBED701}"/>
                </a:ext>
              </a:extLst>
            </p:cNvPr>
            <p:cNvSpPr/>
            <p:nvPr/>
          </p:nvSpPr>
          <p:spPr>
            <a:xfrm>
              <a:off x="2006600" y="4175772"/>
              <a:ext cx="1325942" cy="1278499"/>
            </a:xfrm>
            <a:prstGeom prst="flowChartDocumen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103">
              <a:extLst>
                <a:ext uri="{FF2B5EF4-FFF2-40B4-BE49-F238E27FC236}">
                  <a16:creationId xmlns:a16="http://schemas.microsoft.com/office/drawing/2014/main" id="{9468FA42-7B79-43A4-A132-BBFB036ECC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8971" y="4256371"/>
              <a:ext cx="1201200" cy="4222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000" b="1" dirty="0">
                  <a:ea typeface="ヒラギノ角ゴ ProN W3"/>
                  <a:cs typeface="ヒラギノ角ゴ ProN W3"/>
                </a:rPr>
                <a:t>Tests</a:t>
              </a:r>
              <a:endPara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061ED44-A52A-4D2A-BA7F-237709AF5C5A}"/>
                </a:ext>
              </a:extLst>
            </p:cNvPr>
            <p:cNvCxnSpPr/>
            <p:nvPr/>
          </p:nvCxnSpPr>
          <p:spPr>
            <a:xfrm>
              <a:off x="2187959" y="4734907"/>
              <a:ext cx="89840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CF21FCC-6F5D-4263-83ED-7D31CB2247EB}"/>
                </a:ext>
              </a:extLst>
            </p:cNvPr>
            <p:cNvCxnSpPr/>
            <p:nvPr/>
          </p:nvCxnSpPr>
          <p:spPr>
            <a:xfrm>
              <a:off x="2187959" y="4923380"/>
              <a:ext cx="87935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EECC26B-8FAA-4532-917B-60D0C7F2F5E8}"/>
                </a:ext>
              </a:extLst>
            </p:cNvPr>
            <p:cNvCxnSpPr/>
            <p:nvPr/>
          </p:nvCxnSpPr>
          <p:spPr>
            <a:xfrm>
              <a:off x="2191504" y="5104059"/>
              <a:ext cx="48208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825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3" grpId="0" animBg="1"/>
      <p:bldP spid="43" grpId="0" animBg="1"/>
      <p:bldP spid="79" grpId="0" animBg="1"/>
      <p:bldP spid="109" grpId="0" animBg="1"/>
      <p:bldP spid="5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918AF57D-04CE-4A1F-8E0E-D211CA522B10}"/>
              </a:ext>
            </a:extLst>
          </p:cNvPr>
          <p:cNvSpPr/>
          <p:nvPr/>
        </p:nvSpPr>
        <p:spPr>
          <a:xfrm>
            <a:off x="4128619" y="1255019"/>
            <a:ext cx="414247" cy="510564"/>
          </a:xfrm>
          <a:prstGeom prst="rect">
            <a:avLst/>
          </a:prstGeom>
          <a:pattFill prst="wdUpDiag">
            <a:fgClr>
              <a:srgbClr val="FFC000"/>
            </a:fgClr>
            <a:bgClr>
              <a:schemeClr val="bg1"/>
            </a:bgClr>
          </a:patt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1205714" y="3688199"/>
            <a:ext cx="5092559" cy="9343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6997" y="476279"/>
            <a:ext cx="8986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HMI Example</a:t>
            </a:r>
            <a:endParaRPr lang="en-US" sz="2800" dirty="0"/>
          </a:p>
        </p:txBody>
      </p:sp>
      <p:sp>
        <p:nvSpPr>
          <p:cNvPr id="53" name="Freeform 114"/>
          <p:cNvSpPr/>
          <p:nvPr/>
        </p:nvSpPr>
        <p:spPr>
          <a:xfrm>
            <a:off x="0" y="4996832"/>
            <a:ext cx="2351042" cy="1183590"/>
          </a:xfrm>
          <a:custGeom>
            <a:avLst/>
            <a:gdLst>
              <a:gd name="connsiteX0" fmla="*/ 0 w 487156"/>
              <a:gd name="connsiteY0" fmla="*/ 77460 h 387302"/>
              <a:gd name="connsiteX1" fmla="*/ 293505 w 487156"/>
              <a:gd name="connsiteY1" fmla="*/ 77460 h 387302"/>
              <a:gd name="connsiteX2" fmla="*/ 293505 w 487156"/>
              <a:gd name="connsiteY2" fmla="*/ 0 h 387302"/>
              <a:gd name="connsiteX3" fmla="*/ 487156 w 487156"/>
              <a:gd name="connsiteY3" fmla="*/ 193651 h 387302"/>
              <a:gd name="connsiteX4" fmla="*/ 293505 w 487156"/>
              <a:gd name="connsiteY4" fmla="*/ 387302 h 387302"/>
              <a:gd name="connsiteX5" fmla="*/ 293505 w 487156"/>
              <a:gd name="connsiteY5" fmla="*/ 309842 h 387302"/>
              <a:gd name="connsiteX6" fmla="*/ 0 w 487156"/>
              <a:gd name="connsiteY6" fmla="*/ 309842 h 387302"/>
              <a:gd name="connsiteX7" fmla="*/ 0 w 487156"/>
              <a:gd name="connsiteY7" fmla="*/ 77460 h 3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7156" h="387302">
                <a:moveTo>
                  <a:pt x="0" y="77460"/>
                </a:moveTo>
                <a:lnTo>
                  <a:pt x="293505" y="77460"/>
                </a:lnTo>
                <a:lnTo>
                  <a:pt x="293505" y="0"/>
                </a:lnTo>
                <a:lnTo>
                  <a:pt x="487156" y="193651"/>
                </a:lnTo>
                <a:lnTo>
                  <a:pt x="293505" y="387302"/>
                </a:lnTo>
                <a:lnTo>
                  <a:pt x="293505" y="309842"/>
                </a:lnTo>
                <a:lnTo>
                  <a:pt x="0" y="309842"/>
                </a:lnTo>
                <a:lnTo>
                  <a:pt x="0" y="77460"/>
                </a:lnTo>
                <a:close/>
              </a:path>
            </a:pathLst>
          </a:custGeom>
          <a:solidFill>
            <a:srgbClr val="9DACC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7460" rIns="116191" bIns="77459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Bef>
                <a:spcPct val="0"/>
              </a:spcBef>
            </a:pPr>
            <a:r>
              <a:rPr lang="en-US" sz="2200" b="1" dirty="0"/>
              <a:t>Step Through</a:t>
            </a:r>
          </a:p>
          <a:p>
            <a:pPr algn="ctr" defTabSz="577850">
              <a:lnSpc>
                <a:spcPct val="90000"/>
              </a:lnSpc>
              <a:spcBef>
                <a:spcPct val="0"/>
              </a:spcBef>
            </a:pPr>
            <a:r>
              <a:rPr lang="en-US" sz="2200" b="1" dirty="0"/>
              <a:t>Test Cases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233464" y="3813348"/>
            <a:ext cx="124143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Simulated</a:t>
            </a:r>
          </a:p>
          <a:p>
            <a:pPr algn="ctr"/>
            <a:r>
              <a:rPr lang="en-US" b="1" dirty="0"/>
              <a:t>IEDs</a:t>
            </a:r>
            <a:endParaRPr lang="en-US" sz="2800" b="1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3236036" y="3767595"/>
            <a:ext cx="518012" cy="72151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2514000" y="3774708"/>
            <a:ext cx="518012" cy="721516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3959832" y="3761006"/>
            <a:ext cx="518012" cy="721516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4681463" y="3767595"/>
            <a:ext cx="518012" cy="721516"/>
          </a:xfrm>
          <a:prstGeom prst="rect">
            <a:avLst/>
          </a:prstGeom>
        </p:spPr>
      </p:pic>
      <p:cxnSp>
        <p:nvCxnSpPr>
          <p:cNvPr id="68" name="Straight Arrow Connector 67"/>
          <p:cNvCxnSpPr/>
          <p:nvPr/>
        </p:nvCxnSpPr>
        <p:spPr>
          <a:xfrm flipV="1">
            <a:off x="4220134" y="4482522"/>
            <a:ext cx="0" cy="412809"/>
          </a:xfrm>
          <a:prstGeom prst="straightConnector1">
            <a:avLst/>
          </a:prstGeom>
          <a:ln w="57150">
            <a:solidFill>
              <a:srgbClr val="4040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cxnSpLocks/>
          </p:cNvCxnSpPr>
          <p:nvPr/>
        </p:nvCxnSpPr>
        <p:spPr>
          <a:xfrm flipH="1">
            <a:off x="4087994" y="2956805"/>
            <a:ext cx="2508" cy="804201"/>
          </a:xfrm>
          <a:prstGeom prst="straightConnector1">
            <a:avLst/>
          </a:prstGeom>
          <a:ln w="762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cxnSpLocks/>
          </p:cNvCxnSpPr>
          <p:nvPr/>
        </p:nvCxnSpPr>
        <p:spPr>
          <a:xfrm flipV="1">
            <a:off x="4409935" y="2956805"/>
            <a:ext cx="0" cy="768707"/>
          </a:xfrm>
          <a:prstGeom prst="straightConnector1">
            <a:avLst/>
          </a:prstGeom>
          <a:ln w="76200">
            <a:solidFill>
              <a:srgbClr val="9DACC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4448680" y="3087477"/>
            <a:ext cx="2329337" cy="40011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8FAADC"/>
                </a:solidFill>
              </a:rPr>
              <a:t>Reports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956614" y="3074797"/>
            <a:ext cx="1236176" cy="40011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6"/>
                </a:solidFill>
              </a:rPr>
              <a:t>Controls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5D0ECB0-65AD-4772-9DD7-A0CD0A5A7C32}"/>
              </a:ext>
            </a:extLst>
          </p:cNvPr>
          <p:cNvCxnSpPr>
            <a:cxnSpLocks/>
          </p:cNvCxnSpPr>
          <p:nvPr/>
        </p:nvCxnSpPr>
        <p:spPr>
          <a:xfrm flipV="1">
            <a:off x="2175077" y="1871329"/>
            <a:ext cx="750272" cy="1445"/>
          </a:xfrm>
          <a:prstGeom prst="straightConnector1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EE94DD4-9C84-477C-B2C3-0EF1688F6F96}"/>
              </a:ext>
            </a:extLst>
          </p:cNvPr>
          <p:cNvGrpSpPr/>
          <p:nvPr/>
        </p:nvGrpSpPr>
        <p:grpSpPr>
          <a:xfrm>
            <a:off x="1273070" y="1318277"/>
            <a:ext cx="1236176" cy="1240973"/>
            <a:chOff x="2549106" y="1251424"/>
            <a:chExt cx="1236176" cy="12409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DE48FDA-40F3-44C7-AE09-285FC5525A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2911" y="1577995"/>
              <a:ext cx="838202" cy="914402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9894585-B309-484F-94F4-3A720401EFE4}"/>
                </a:ext>
              </a:extLst>
            </p:cNvPr>
            <p:cNvSpPr txBox="1"/>
            <p:nvPr/>
          </p:nvSpPr>
          <p:spPr>
            <a:xfrm>
              <a:off x="2549106" y="1251424"/>
              <a:ext cx="1236176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Operator</a:t>
              </a:r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F46016E-2ADF-49B3-8F57-FED9F9AE6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422755"/>
              </p:ext>
            </p:extLst>
          </p:nvPr>
        </p:nvGraphicFramePr>
        <p:xfrm>
          <a:off x="2351042" y="4993079"/>
          <a:ext cx="8127999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5332">
                  <a:extLst>
                    <a:ext uri="{9D8B030D-6E8A-4147-A177-3AD203B41FA5}">
                      <a16:colId xmlns:a16="http://schemas.microsoft.com/office/drawing/2014/main" val="3398996882"/>
                    </a:ext>
                  </a:extLst>
                </a:gridCol>
                <a:gridCol w="2719449">
                  <a:extLst>
                    <a:ext uri="{9D8B030D-6E8A-4147-A177-3AD203B41FA5}">
                      <a16:colId xmlns:a16="http://schemas.microsoft.com/office/drawing/2014/main" val="227185183"/>
                    </a:ext>
                  </a:extLst>
                </a:gridCol>
                <a:gridCol w="3223218">
                  <a:extLst>
                    <a:ext uri="{9D8B030D-6E8A-4147-A177-3AD203B41FA5}">
                      <a16:colId xmlns:a16="http://schemas.microsoft.com/office/drawing/2014/main" val="1015290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Test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Objects Tested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Test 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4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1) Alarm Event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MMXU.A.phsA.cVal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1,000 -&gt; 1,200 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07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2) Fault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PDIS.Op</a:t>
                      </a:r>
                      <a:r>
                        <a:rPr lang="en-US" dirty="0"/>
                        <a:t>    </a:t>
                      </a:r>
                      <a:r>
                        <a:rPr lang="en-US" dirty="0" err="1"/>
                        <a:t>XCBR.Pos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False -&gt; True    Closed -&gt; Open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10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3) Control Request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CSWI.Pos.stVal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Open -&gt; Closed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336315"/>
                  </a:ext>
                </a:extLst>
              </a:tr>
            </a:tbl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7D90377E-E707-4509-AF9F-B302B8F9A24C}"/>
              </a:ext>
            </a:extLst>
          </p:cNvPr>
          <p:cNvGrpSpPr/>
          <p:nvPr/>
        </p:nvGrpSpPr>
        <p:grpSpPr>
          <a:xfrm>
            <a:off x="3163631" y="932662"/>
            <a:ext cx="2449718" cy="1846295"/>
            <a:chOff x="4161074" y="1030814"/>
            <a:chExt cx="2449718" cy="184629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C7F5248-98D9-47DD-86B0-02E55FA46253}"/>
                </a:ext>
              </a:extLst>
            </p:cNvPr>
            <p:cNvSpPr/>
            <p:nvPr/>
          </p:nvSpPr>
          <p:spPr>
            <a:xfrm>
              <a:off x="4161074" y="1030814"/>
              <a:ext cx="2449718" cy="1846295"/>
            </a:xfrm>
            <a:prstGeom prst="roundRect">
              <a:avLst/>
            </a:prstGeom>
            <a:noFill/>
            <a:ln w="571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EBEB75C-0506-40B1-9F79-65AC7BC7BB4F}"/>
                </a:ext>
              </a:extLst>
            </p:cNvPr>
            <p:cNvGrpSpPr/>
            <p:nvPr/>
          </p:nvGrpSpPr>
          <p:grpSpPr>
            <a:xfrm>
              <a:off x="5196047" y="1144506"/>
              <a:ext cx="273777" cy="835784"/>
              <a:chOff x="5050746" y="2225975"/>
              <a:chExt cx="273777" cy="835784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D9B1DB3-7A76-4F19-B68E-11A8754B3A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86845" y="2225975"/>
                <a:ext cx="0" cy="252893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74457885-012D-4ECD-9355-B0C9F56A2D5B}"/>
                  </a:ext>
                </a:extLst>
              </p:cNvPr>
              <p:cNvSpPr/>
              <p:nvPr/>
            </p:nvSpPr>
            <p:spPr>
              <a:xfrm>
                <a:off x="5050746" y="2480421"/>
                <a:ext cx="273777" cy="273777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5B1F3988-6BDE-4AB6-B317-800FAD6F6EC4}"/>
                  </a:ext>
                </a:extLst>
              </p:cNvPr>
              <p:cNvSpPr/>
              <p:nvPr/>
            </p:nvSpPr>
            <p:spPr>
              <a:xfrm>
                <a:off x="5050746" y="2602904"/>
                <a:ext cx="273777" cy="273777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6767C0ED-622D-46BE-BDB3-7B5594DD21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1253" y="2872105"/>
                <a:ext cx="0" cy="189654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3E2C64A-B604-4487-AB44-044BFC87FB1C}"/>
                </a:ext>
              </a:extLst>
            </p:cNvPr>
            <p:cNvGrpSpPr/>
            <p:nvPr/>
          </p:nvGrpSpPr>
          <p:grpSpPr>
            <a:xfrm>
              <a:off x="4679123" y="1972994"/>
              <a:ext cx="259006" cy="804916"/>
              <a:chOff x="5052144" y="1561302"/>
              <a:chExt cx="259006" cy="804916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F60E5E6A-0504-4F06-BA8C-B71AB54F9E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81647" y="1561302"/>
                <a:ext cx="0" cy="804916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CBBC282-0E19-41B7-99D8-3903B3060313}"/>
                  </a:ext>
                </a:extLst>
              </p:cNvPr>
              <p:cNvSpPr/>
              <p:nvPr/>
            </p:nvSpPr>
            <p:spPr>
              <a:xfrm>
                <a:off x="5052144" y="1704519"/>
                <a:ext cx="259006" cy="259006"/>
              </a:xfrm>
              <a:prstGeom prst="rect">
                <a:avLst/>
              </a:prstGeom>
              <a:solidFill>
                <a:srgbClr val="FF0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216A372-3D97-46FC-9E0C-B2B1782B6055}"/>
                </a:ext>
              </a:extLst>
            </p:cNvPr>
            <p:cNvGrpSpPr/>
            <p:nvPr/>
          </p:nvGrpSpPr>
          <p:grpSpPr>
            <a:xfrm>
              <a:off x="5206340" y="1978104"/>
              <a:ext cx="259006" cy="804916"/>
              <a:chOff x="5052144" y="1556421"/>
              <a:chExt cx="259006" cy="804916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0BD29CDB-139F-4BE6-8207-026505FF74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81647" y="1556421"/>
                <a:ext cx="0" cy="804916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93A8BF2-AD65-4670-9130-D9077161331C}"/>
                  </a:ext>
                </a:extLst>
              </p:cNvPr>
              <p:cNvSpPr/>
              <p:nvPr/>
            </p:nvSpPr>
            <p:spPr>
              <a:xfrm>
                <a:off x="5052144" y="1699638"/>
                <a:ext cx="259006" cy="259006"/>
              </a:xfrm>
              <a:prstGeom prst="rect">
                <a:avLst/>
              </a:prstGeom>
              <a:solidFill>
                <a:srgbClr val="FF0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AC42834-6A24-4254-922E-D7715994E213}"/>
                </a:ext>
              </a:extLst>
            </p:cNvPr>
            <p:cNvGrpSpPr/>
            <p:nvPr/>
          </p:nvGrpSpPr>
          <p:grpSpPr>
            <a:xfrm>
              <a:off x="5706784" y="1971617"/>
              <a:ext cx="259006" cy="804916"/>
              <a:chOff x="5052144" y="1549277"/>
              <a:chExt cx="259006" cy="804916"/>
            </a:xfrm>
          </p:grpSpPr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23CA88E0-90F9-4FAD-9298-1AABDADF46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81647" y="1549277"/>
                <a:ext cx="0" cy="804916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DE737C2-B0B8-44C6-80EF-41734E003F29}"/>
                  </a:ext>
                </a:extLst>
              </p:cNvPr>
              <p:cNvSpPr/>
              <p:nvPr/>
            </p:nvSpPr>
            <p:spPr>
              <a:xfrm>
                <a:off x="5052144" y="1692494"/>
                <a:ext cx="259006" cy="259006"/>
              </a:xfrm>
              <a:prstGeom prst="rect">
                <a:avLst/>
              </a:prstGeom>
              <a:solidFill>
                <a:srgbClr val="FF0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03E0424-484F-4403-A129-F728D5DCE771}"/>
                </a:ext>
              </a:extLst>
            </p:cNvPr>
            <p:cNvCxnSpPr>
              <a:cxnSpLocks/>
            </p:cNvCxnSpPr>
            <p:nvPr/>
          </p:nvCxnSpPr>
          <p:spPr>
            <a:xfrm>
              <a:off x="4808626" y="1981567"/>
              <a:ext cx="1034961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56770719-31CC-4FB8-A1F1-BCDBA60ECC41}"/>
              </a:ext>
            </a:extLst>
          </p:cNvPr>
          <p:cNvSpPr txBox="1"/>
          <p:nvPr/>
        </p:nvSpPr>
        <p:spPr>
          <a:xfrm>
            <a:off x="3216123" y="1046354"/>
            <a:ext cx="83625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HMI</a:t>
            </a:r>
            <a:endParaRPr lang="en-US" sz="3600" b="1" dirty="0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67233C3F-FEE3-489A-9148-1370D5CB6E13}"/>
              </a:ext>
            </a:extLst>
          </p:cNvPr>
          <p:cNvCxnSpPr/>
          <p:nvPr/>
        </p:nvCxnSpPr>
        <p:spPr>
          <a:xfrm flipV="1">
            <a:off x="3495042" y="4482521"/>
            <a:ext cx="0" cy="412809"/>
          </a:xfrm>
          <a:prstGeom prst="straightConnector1">
            <a:avLst/>
          </a:prstGeom>
          <a:ln w="57150">
            <a:solidFill>
              <a:srgbClr val="4040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C3971F35-BF5A-4148-85FA-38F53D7144BF}"/>
              </a:ext>
            </a:extLst>
          </p:cNvPr>
          <p:cNvCxnSpPr/>
          <p:nvPr/>
        </p:nvCxnSpPr>
        <p:spPr>
          <a:xfrm flipV="1">
            <a:off x="4917586" y="4482520"/>
            <a:ext cx="0" cy="412809"/>
          </a:xfrm>
          <a:prstGeom prst="straightConnector1">
            <a:avLst/>
          </a:prstGeom>
          <a:ln w="57150">
            <a:solidFill>
              <a:srgbClr val="4040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E15F2589-AD6B-4E53-AE89-DEA15A6447F5}"/>
              </a:ext>
            </a:extLst>
          </p:cNvPr>
          <p:cNvSpPr/>
          <p:nvPr/>
        </p:nvSpPr>
        <p:spPr>
          <a:xfrm>
            <a:off x="3681680" y="2016682"/>
            <a:ext cx="259006" cy="259006"/>
          </a:xfrm>
          <a:prstGeom prst="rect">
            <a:avLst/>
          </a:prstGeom>
          <a:solidFill>
            <a:srgbClr val="00B05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ightning Bolt 30">
            <a:extLst>
              <a:ext uri="{FF2B5EF4-FFF2-40B4-BE49-F238E27FC236}">
                <a16:creationId xmlns:a16="http://schemas.microsoft.com/office/drawing/2014/main" id="{7641DD27-DE16-41BF-8475-7970D32B7A37}"/>
              </a:ext>
            </a:extLst>
          </p:cNvPr>
          <p:cNvSpPr/>
          <p:nvPr/>
        </p:nvSpPr>
        <p:spPr>
          <a:xfrm>
            <a:off x="3625789" y="2358086"/>
            <a:ext cx="429509" cy="349369"/>
          </a:xfrm>
          <a:prstGeom prst="lightningBolt">
            <a:avLst/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816D0CF-2DB5-4777-9995-FA4B0C6A9D10}"/>
              </a:ext>
            </a:extLst>
          </p:cNvPr>
          <p:cNvSpPr/>
          <p:nvPr/>
        </p:nvSpPr>
        <p:spPr>
          <a:xfrm>
            <a:off x="3680970" y="2016682"/>
            <a:ext cx="259006" cy="259006"/>
          </a:xfrm>
          <a:prstGeom prst="rect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B78EBFB-AFC3-4313-B523-2BD527B19642}"/>
              </a:ext>
            </a:extLst>
          </p:cNvPr>
          <p:cNvGrpSpPr/>
          <p:nvPr/>
        </p:nvGrpSpPr>
        <p:grpSpPr>
          <a:xfrm>
            <a:off x="7782066" y="2954920"/>
            <a:ext cx="4125635" cy="1852892"/>
            <a:chOff x="7687124" y="1503467"/>
            <a:chExt cx="4125635" cy="1852892"/>
          </a:xfrm>
        </p:grpSpPr>
        <p:grpSp>
          <p:nvGrpSpPr>
            <p:cNvPr id="4" name="Group 3"/>
            <p:cNvGrpSpPr/>
            <p:nvPr/>
          </p:nvGrpSpPr>
          <p:grpSpPr>
            <a:xfrm>
              <a:off x="7687124" y="1503467"/>
              <a:ext cx="4125635" cy="1852892"/>
              <a:chOff x="507124" y="1433684"/>
              <a:chExt cx="3455299" cy="1852892"/>
            </a:xfrm>
          </p:grpSpPr>
          <p:sp>
            <p:nvSpPr>
              <p:cNvPr id="100" name="Rectangle 13"/>
              <p:cNvSpPr>
                <a:spLocks noChangeArrowheads="1"/>
              </p:cNvSpPr>
              <p:nvPr/>
            </p:nvSpPr>
            <p:spPr bwMode="auto">
              <a:xfrm>
                <a:off x="742327" y="1585540"/>
                <a:ext cx="3093849" cy="146193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algn="l" eaLnBrk="1" hangingPunct="1">
                  <a:spcAft>
                    <a:spcPts val="600"/>
                  </a:spcAft>
                </a:pPr>
                <a:r>
                  <a:rPr 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MS PGothic" panose="020B0600070205080204" pitchFamily="34" charset="-128"/>
                  </a:rPr>
                  <a:t>Results</a:t>
                </a:r>
              </a:p>
              <a:p>
                <a:pPr marL="457200" indent="-457200" eaLnBrk="1" fontAlgn="t" hangingPunct="1">
                  <a:buAutoNum type="arabicParenR"/>
                </a:pPr>
                <a:r>
                  <a:rPr lang="en-US" sz="2400" dirty="0"/>
                  <a:t>Transformer Alarm</a:t>
                </a:r>
              </a:p>
              <a:p>
                <a:pPr marL="457200" indent="-457200" eaLnBrk="1" fontAlgn="t" hangingPunct="1">
                  <a:buAutoNum type="arabicParenR"/>
                </a:pPr>
                <a:r>
                  <a:rPr lang="en-US" sz="2400" dirty="0"/>
                  <a:t>Distance Fault</a:t>
                </a:r>
              </a:p>
              <a:p>
                <a:pPr marL="457200" indent="-457200" eaLnBrk="1" fontAlgn="t" hangingPunct="1">
                  <a:buAutoNum type="arabicParenR"/>
                </a:pPr>
                <a:r>
                  <a:rPr lang="en-US" sz="2400" dirty="0"/>
                  <a:t>Breaker Control</a:t>
                </a:r>
              </a:p>
            </p:txBody>
          </p:sp>
          <p:sp>
            <p:nvSpPr>
              <p:cNvPr id="103" name="Rectangle: Rounded Corners 102"/>
              <p:cNvSpPr/>
              <p:nvPr/>
            </p:nvSpPr>
            <p:spPr>
              <a:xfrm>
                <a:off x="507124" y="1433684"/>
                <a:ext cx="3455299" cy="1852892"/>
              </a:xfrm>
              <a:prstGeom prst="roundRect">
                <a:avLst/>
              </a:prstGeom>
              <a:noFill/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32" name="L-Shape 31">
              <a:extLst>
                <a:ext uri="{FF2B5EF4-FFF2-40B4-BE49-F238E27FC236}">
                  <a16:creationId xmlns:a16="http://schemas.microsoft.com/office/drawing/2014/main" id="{CCE68842-2FCD-4299-9B7C-DC96A86C1F4E}"/>
                </a:ext>
              </a:extLst>
            </p:cNvPr>
            <p:cNvSpPr/>
            <p:nvPr/>
          </p:nvSpPr>
          <p:spPr>
            <a:xfrm rot="19077535">
              <a:off x="10857483" y="2036944"/>
              <a:ext cx="421717" cy="169095"/>
            </a:xfrm>
            <a:prstGeom prst="corner">
              <a:avLst/>
            </a:prstGeom>
            <a:solidFill>
              <a:srgbClr val="00B05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L-Shape 91">
              <a:extLst>
                <a:ext uri="{FF2B5EF4-FFF2-40B4-BE49-F238E27FC236}">
                  <a16:creationId xmlns:a16="http://schemas.microsoft.com/office/drawing/2014/main" id="{1C8C12B9-5580-4532-9698-AB9F2BA58946}"/>
                </a:ext>
              </a:extLst>
            </p:cNvPr>
            <p:cNvSpPr/>
            <p:nvPr/>
          </p:nvSpPr>
          <p:spPr>
            <a:xfrm rot="19077535">
              <a:off x="10857484" y="2401623"/>
              <a:ext cx="421717" cy="169095"/>
            </a:xfrm>
            <a:prstGeom prst="corner">
              <a:avLst/>
            </a:prstGeom>
            <a:solidFill>
              <a:srgbClr val="00B05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L-Shape 92">
              <a:extLst>
                <a:ext uri="{FF2B5EF4-FFF2-40B4-BE49-F238E27FC236}">
                  <a16:creationId xmlns:a16="http://schemas.microsoft.com/office/drawing/2014/main" id="{CCA92F7E-BA54-4BF6-BDCE-5E5DCA5EE56D}"/>
                </a:ext>
              </a:extLst>
            </p:cNvPr>
            <p:cNvSpPr/>
            <p:nvPr/>
          </p:nvSpPr>
          <p:spPr>
            <a:xfrm rot="19077535">
              <a:off x="10857481" y="2744908"/>
              <a:ext cx="421717" cy="169095"/>
            </a:xfrm>
            <a:prstGeom prst="corner">
              <a:avLst/>
            </a:prstGeom>
            <a:solidFill>
              <a:srgbClr val="00B05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Freeform 114"/>
          <p:cNvSpPr/>
          <p:nvPr/>
        </p:nvSpPr>
        <p:spPr>
          <a:xfrm>
            <a:off x="5996373" y="3505334"/>
            <a:ext cx="1775447" cy="1183590"/>
          </a:xfrm>
          <a:custGeom>
            <a:avLst/>
            <a:gdLst>
              <a:gd name="connsiteX0" fmla="*/ 0 w 487156"/>
              <a:gd name="connsiteY0" fmla="*/ 77460 h 387302"/>
              <a:gd name="connsiteX1" fmla="*/ 293505 w 487156"/>
              <a:gd name="connsiteY1" fmla="*/ 77460 h 387302"/>
              <a:gd name="connsiteX2" fmla="*/ 293505 w 487156"/>
              <a:gd name="connsiteY2" fmla="*/ 0 h 387302"/>
              <a:gd name="connsiteX3" fmla="*/ 487156 w 487156"/>
              <a:gd name="connsiteY3" fmla="*/ 193651 h 387302"/>
              <a:gd name="connsiteX4" fmla="*/ 293505 w 487156"/>
              <a:gd name="connsiteY4" fmla="*/ 387302 h 387302"/>
              <a:gd name="connsiteX5" fmla="*/ 293505 w 487156"/>
              <a:gd name="connsiteY5" fmla="*/ 309842 h 387302"/>
              <a:gd name="connsiteX6" fmla="*/ 0 w 487156"/>
              <a:gd name="connsiteY6" fmla="*/ 309842 h 387302"/>
              <a:gd name="connsiteX7" fmla="*/ 0 w 487156"/>
              <a:gd name="connsiteY7" fmla="*/ 77460 h 3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7156" h="387302">
                <a:moveTo>
                  <a:pt x="0" y="77460"/>
                </a:moveTo>
                <a:lnTo>
                  <a:pt x="293505" y="77460"/>
                </a:lnTo>
                <a:lnTo>
                  <a:pt x="293505" y="0"/>
                </a:lnTo>
                <a:lnTo>
                  <a:pt x="487156" y="193651"/>
                </a:lnTo>
                <a:lnTo>
                  <a:pt x="293505" y="387302"/>
                </a:lnTo>
                <a:lnTo>
                  <a:pt x="293505" y="309842"/>
                </a:lnTo>
                <a:lnTo>
                  <a:pt x="0" y="309842"/>
                </a:lnTo>
                <a:lnTo>
                  <a:pt x="0" y="77460"/>
                </a:lnTo>
                <a:close/>
              </a:path>
            </a:pathLst>
          </a:custGeom>
          <a:solidFill>
            <a:srgbClr val="9DACC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7460" rIns="116191" bIns="77459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Bef>
                <a:spcPct val="0"/>
              </a:spcBef>
            </a:pPr>
            <a:r>
              <a:rPr lang="en-US" sz="2400" b="1" dirty="0"/>
              <a:t>Record Results</a:t>
            </a:r>
            <a:endParaRPr lang="en-US" b="1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DB9F8C3-8E85-4B3A-A835-AE5726DB9A68}"/>
              </a:ext>
            </a:extLst>
          </p:cNvPr>
          <p:cNvSpPr/>
          <p:nvPr/>
        </p:nvSpPr>
        <p:spPr>
          <a:xfrm>
            <a:off x="2351041" y="5382213"/>
            <a:ext cx="8127999" cy="349973"/>
          </a:xfrm>
          <a:prstGeom prst="rect">
            <a:avLst/>
          </a:prstGeom>
          <a:solidFill>
            <a:schemeClr val="accent5">
              <a:alpha val="46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D2ACB5A3-23B9-46CD-B3DC-E66E6DA10F38}"/>
              </a:ext>
            </a:extLst>
          </p:cNvPr>
          <p:cNvSpPr/>
          <p:nvPr/>
        </p:nvSpPr>
        <p:spPr>
          <a:xfrm>
            <a:off x="2351042" y="5746773"/>
            <a:ext cx="8127999" cy="349973"/>
          </a:xfrm>
          <a:prstGeom prst="rect">
            <a:avLst/>
          </a:prstGeom>
          <a:solidFill>
            <a:srgbClr val="FF0000">
              <a:alpha val="4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A8484C9-B473-4B7D-AB6A-7A34BCB361B8}"/>
              </a:ext>
            </a:extLst>
          </p:cNvPr>
          <p:cNvSpPr/>
          <p:nvPr/>
        </p:nvSpPr>
        <p:spPr>
          <a:xfrm>
            <a:off x="2351041" y="6117307"/>
            <a:ext cx="8127999" cy="349973"/>
          </a:xfrm>
          <a:prstGeom prst="rect">
            <a:avLst/>
          </a:prstGeom>
          <a:solidFill>
            <a:srgbClr val="00B050">
              <a:alpha val="4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4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5" grpId="1" animBg="1"/>
      <p:bldP spid="53" grpId="0" animBg="1"/>
      <p:bldP spid="86" grpId="0"/>
      <p:bldP spid="87" grpId="0"/>
      <p:bldP spid="88" grpId="0" animBg="1"/>
      <p:bldP spid="31" grpId="0" animBg="1"/>
      <p:bldP spid="31" grpId="1" animBg="1"/>
      <p:bldP spid="89" grpId="0" animBg="1"/>
      <p:bldP spid="62" grpId="0" animBg="1"/>
      <p:bldP spid="94" grpId="0" animBg="1"/>
      <p:bldP spid="95" grpId="0" animBg="1"/>
      <p:bldP spid="9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997" y="476279"/>
            <a:ext cx="8986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PLC Testing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4250356" y="4090567"/>
            <a:ext cx="225974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Simulated IEDs</a:t>
            </a:r>
            <a:endParaRPr lang="en-US" sz="28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8741271" y="2834828"/>
            <a:ext cx="320403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D6A300"/>
                </a:solidFill>
              </a:rPr>
              <a:t>Device Under Test</a:t>
            </a:r>
            <a:endParaRPr lang="en-US" sz="4000" b="1" dirty="0">
              <a:solidFill>
                <a:srgbClr val="D6A300"/>
              </a:solidFill>
            </a:endParaRPr>
          </a:p>
        </p:txBody>
      </p:sp>
      <p:sp>
        <p:nvSpPr>
          <p:cNvPr id="3" name="Rectangle: Rounded Corners 2"/>
          <p:cNvSpPr/>
          <p:nvPr/>
        </p:nvSpPr>
        <p:spPr>
          <a:xfrm>
            <a:off x="5477254" y="2879595"/>
            <a:ext cx="2509954" cy="946164"/>
          </a:xfrm>
          <a:prstGeom prst="roundRect">
            <a:avLst>
              <a:gd name="adj" fmla="val 49461"/>
            </a:avLst>
          </a:prstGeom>
          <a:noFill/>
          <a:ln w="38100">
            <a:solidFill>
              <a:srgbClr val="D6A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cxnSpLocks/>
            <a:endCxn id="3" idx="3"/>
          </p:cNvCxnSpPr>
          <p:nvPr/>
        </p:nvCxnSpPr>
        <p:spPr>
          <a:xfrm flipH="1">
            <a:off x="7987208" y="3161694"/>
            <a:ext cx="705190" cy="190983"/>
          </a:xfrm>
          <a:prstGeom prst="straightConnector1">
            <a:avLst/>
          </a:prstGeom>
          <a:ln w="38100">
            <a:solidFill>
              <a:srgbClr val="D6A3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3"/>
          <p:cNvSpPr>
            <a:spLocks noChangeArrowheads="1"/>
          </p:cNvSpPr>
          <p:nvPr/>
        </p:nvSpPr>
        <p:spPr bwMode="auto">
          <a:xfrm>
            <a:off x="522694" y="1417061"/>
            <a:ext cx="4200497" cy="16855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9DACC9"/>
            </a:solidFill>
            <a:miter lim="800000"/>
            <a:headEnd/>
            <a:tailEnd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171450" algn="l" eaLnBrk="1" hangingPunct="1">
              <a:spcAft>
                <a:spcPts val="600"/>
              </a:spcAft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Testing Coverage</a:t>
            </a:r>
          </a:p>
          <a:p>
            <a:pPr marL="398463" lvl="2" indent="0" eaLnBrk="1" hangingPunct="1">
              <a:spcAft>
                <a:spcPts val="600"/>
              </a:spcAf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PLC Configuration</a:t>
            </a:r>
          </a:p>
          <a:p>
            <a:pPr marL="798513" lvl="2" indent="-17145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Verify logic/algorithms</a:t>
            </a:r>
          </a:p>
          <a:p>
            <a:pPr marL="798513" lvl="2" indent="-17145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Verify mappings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83972" y="3212468"/>
            <a:ext cx="689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PLC</a:t>
            </a:r>
            <a:endParaRPr lang="en-US" sz="3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F861E4-2906-4C4D-8CE8-7240624A5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807" y="3078383"/>
            <a:ext cx="1514889" cy="646284"/>
          </a:xfrm>
          <a:prstGeom prst="rect">
            <a:avLst/>
          </a:prstGeom>
        </p:spPr>
      </p:pic>
      <p:sp>
        <p:nvSpPr>
          <p:cNvPr id="56" name="Rounded Rectangle 46">
            <a:extLst>
              <a:ext uri="{FF2B5EF4-FFF2-40B4-BE49-F238E27FC236}">
                <a16:creationId xmlns:a16="http://schemas.microsoft.com/office/drawing/2014/main" id="{597F1C69-52C5-48A1-A8B5-846C4ED11623}"/>
              </a:ext>
            </a:extLst>
          </p:cNvPr>
          <p:cNvSpPr/>
          <p:nvPr/>
        </p:nvSpPr>
        <p:spPr>
          <a:xfrm>
            <a:off x="3624182" y="4015535"/>
            <a:ext cx="5770671" cy="235853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E4945A8-2E08-42A8-92F3-C902D9965BA5}"/>
              </a:ext>
            </a:extLst>
          </p:cNvPr>
          <p:cNvCxnSpPr/>
          <p:nvPr/>
        </p:nvCxnSpPr>
        <p:spPr bwMode="auto">
          <a:xfrm flipH="1" flipV="1">
            <a:off x="5286139" y="4219871"/>
            <a:ext cx="3904638" cy="12067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76200" cap="flat" cmpd="sng" algn="ctr">
            <a:solidFill>
              <a:srgbClr val="5374D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F26C897-4E3D-40FE-A425-A6AE957DB045}"/>
              </a:ext>
            </a:extLst>
          </p:cNvPr>
          <p:cNvCxnSpPr>
            <a:cxnSpLocks/>
          </p:cNvCxnSpPr>
          <p:nvPr/>
        </p:nvCxnSpPr>
        <p:spPr bwMode="auto">
          <a:xfrm flipV="1">
            <a:off x="6958171" y="3663818"/>
            <a:ext cx="0" cy="547122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57150" cap="flat" cmpd="sng" algn="ctr">
            <a:solidFill>
              <a:srgbClr val="5374D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DC1DCE0-57DD-4425-A672-34F8F56F7D8A}"/>
              </a:ext>
            </a:extLst>
          </p:cNvPr>
          <p:cNvGrpSpPr/>
          <p:nvPr/>
        </p:nvGrpSpPr>
        <p:grpSpPr>
          <a:xfrm>
            <a:off x="6262474" y="4219870"/>
            <a:ext cx="518012" cy="923360"/>
            <a:chOff x="1710137" y="3332611"/>
            <a:chExt cx="518012" cy="923360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5CDAFD-C4C0-4D61-9B8C-7EC55C7EB189}"/>
                </a:ext>
              </a:extLst>
            </p:cNvPr>
            <p:cNvCxnSpPr>
              <a:stCxn id="64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94D54620-AD53-47C4-8CBB-95655D72C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190C04D-CA14-4C53-9768-8C5B1002DB1F}"/>
              </a:ext>
            </a:extLst>
          </p:cNvPr>
          <p:cNvGrpSpPr/>
          <p:nvPr/>
        </p:nvGrpSpPr>
        <p:grpSpPr>
          <a:xfrm>
            <a:off x="5540438" y="4226983"/>
            <a:ext cx="518012" cy="923360"/>
            <a:chOff x="1710137" y="3332611"/>
            <a:chExt cx="518012" cy="923360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045A5E0-8ECC-41A3-8D28-AA5C336B043E}"/>
                </a:ext>
              </a:extLst>
            </p:cNvPr>
            <p:cNvCxnSpPr>
              <a:stCxn id="70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FDCD1620-129B-420D-A048-30AFAFBB4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F6FAA67-E619-4E20-A190-D55D477BFB68}"/>
              </a:ext>
            </a:extLst>
          </p:cNvPr>
          <p:cNvGrpSpPr/>
          <p:nvPr/>
        </p:nvGrpSpPr>
        <p:grpSpPr>
          <a:xfrm>
            <a:off x="6986270" y="4213281"/>
            <a:ext cx="518012" cy="923360"/>
            <a:chOff x="1710137" y="3332611"/>
            <a:chExt cx="518012" cy="923360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95DAB167-8817-4DC1-8068-57B41AAC23B4}"/>
                </a:ext>
              </a:extLst>
            </p:cNvPr>
            <p:cNvCxnSpPr>
              <a:stCxn id="80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EB41C798-3E96-4524-9116-C5131DCA1B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7835AC6-5553-4484-AC78-BA321F98F4F2}"/>
              </a:ext>
            </a:extLst>
          </p:cNvPr>
          <p:cNvGrpSpPr/>
          <p:nvPr/>
        </p:nvGrpSpPr>
        <p:grpSpPr>
          <a:xfrm>
            <a:off x="7707901" y="4219870"/>
            <a:ext cx="518012" cy="923360"/>
            <a:chOff x="1710137" y="3332611"/>
            <a:chExt cx="518012" cy="923360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5AD2B2E2-60BF-4EAE-9ECA-673CE4F7CBA4}"/>
                </a:ext>
              </a:extLst>
            </p:cNvPr>
            <p:cNvCxnSpPr>
              <a:stCxn id="86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65F39FB9-265E-40E2-B1AC-FC78251194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48F9976-07BE-4E63-AA9E-41A52686809A}"/>
              </a:ext>
            </a:extLst>
          </p:cNvPr>
          <p:cNvGrpSpPr/>
          <p:nvPr/>
        </p:nvGrpSpPr>
        <p:grpSpPr>
          <a:xfrm>
            <a:off x="8429532" y="4219870"/>
            <a:ext cx="518012" cy="923360"/>
            <a:chOff x="1710137" y="3332611"/>
            <a:chExt cx="518012" cy="923360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D6318C3-7D1A-441E-AF76-974A5B5D2BE4}"/>
                </a:ext>
              </a:extLst>
            </p:cNvPr>
            <p:cNvCxnSpPr>
              <a:stCxn id="99" idx="0"/>
            </p:cNvCxnSpPr>
            <p:nvPr/>
          </p:nvCxnSpPr>
          <p:spPr bwMode="auto">
            <a:xfrm flipV="1">
              <a:off x="1969143" y="3332611"/>
              <a:ext cx="0" cy="201844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57150" cap="flat" cmpd="sng" algn="ctr">
              <a:solidFill>
                <a:srgbClr val="5374D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6877CA4C-2ACA-414F-95BE-39F4381B8E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E6E7E8"/>
                </a:clrFrom>
                <a:clrTo>
                  <a:srgbClr val="E6E7E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6" t="20435" r="26234" b="16874"/>
            <a:stretch/>
          </p:blipFill>
          <p:spPr>
            <a:xfrm>
              <a:off x="1710137" y="3534455"/>
              <a:ext cx="518012" cy="721516"/>
            </a:xfrm>
            <a:prstGeom prst="rect">
              <a:avLst/>
            </a:prstGeom>
          </p:spPr>
        </p:pic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5C539D90-B544-4B79-AED0-011F313A39B2}"/>
              </a:ext>
            </a:extLst>
          </p:cNvPr>
          <p:cNvSpPr txBox="1"/>
          <p:nvPr/>
        </p:nvSpPr>
        <p:spPr>
          <a:xfrm>
            <a:off x="5481861" y="5444226"/>
            <a:ext cx="3723945" cy="707886"/>
          </a:xfrm>
          <a:prstGeom prst="rect">
            <a:avLst/>
          </a:prstGeom>
          <a:noFill/>
          <a:ln w="28575">
            <a:solidFill>
              <a:srgbClr val="404040"/>
            </a:solidFill>
          </a:ln>
        </p:spPr>
        <p:txBody>
          <a:bodyPr wrap="square" numCol="1" rtlCol="0">
            <a:spAutoFit/>
          </a:bodyPr>
          <a:lstStyle/>
          <a:p>
            <a:pPr marL="114300"/>
            <a:r>
              <a:rPr lang="en-US" sz="2000" dirty="0"/>
              <a:t>Initial state to setup test</a:t>
            </a:r>
          </a:p>
          <a:p>
            <a:pPr marL="114300"/>
            <a:r>
              <a:rPr lang="en-US" sz="2000" dirty="0"/>
              <a:t>Sequence of states for test case</a:t>
            </a:r>
          </a:p>
        </p:txBody>
      </p:sp>
      <p:sp>
        <p:nvSpPr>
          <p:cNvPr id="45" name="Freeform 114">
            <a:extLst>
              <a:ext uri="{FF2B5EF4-FFF2-40B4-BE49-F238E27FC236}">
                <a16:creationId xmlns:a16="http://schemas.microsoft.com/office/drawing/2014/main" id="{62E2E2E3-2F05-4AC4-A5C8-6C9DC1DF3889}"/>
              </a:ext>
            </a:extLst>
          </p:cNvPr>
          <p:cNvSpPr/>
          <p:nvPr/>
        </p:nvSpPr>
        <p:spPr>
          <a:xfrm>
            <a:off x="2310837" y="3986809"/>
            <a:ext cx="2942497" cy="1211493"/>
          </a:xfrm>
          <a:custGeom>
            <a:avLst/>
            <a:gdLst>
              <a:gd name="connsiteX0" fmla="*/ 0 w 487156"/>
              <a:gd name="connsiteY0" fmla="*/ 77460 h 387302"/>
              <a:gd name="connsiteX1" fmla="*/ 293505 w 487156"/>
              <a:gd name="connsiteY1" fmla="*/ 77460 h 387302"/>
              <a:gd name="connsiteX2" fmla="*/ 293505 w 487156"/>
              <a:gd name="connsiteY2" fmla="*/ 0 h 387302"/>
              <a:gd name="connsiteX3" fmla="*/ 487156 w 487156"/>
              <a:gd name="connsiteY3" fmla="*/ 193651 h 387302"/>
              <a:gd name="connsiteX4" fmla="*/ 293505 w 487156"/>
              <a:gd name="connsiteY4" fmla="*/ 387302 h 387302"/>
              <a:gd name="connsiteX5" fmla="*/ 293505 w 487156"/>
              <a:gd name="connsiteY5" fmla="*/ 309842 h 387302"/>
              <a:gd name="connsiteX6" fmla="*/ 0 w 487156"/>
              <a:gd name="connsiteY6" fmla="*/ 309842 h 387302"/>
              <a:gd name="connsiteX7" fmla="*/ 0 w 487156"/>
              <a:gd name="connsiteY7" fmla="*/ 77460 h 3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7156" h="387302">
                <a:moveTo>
                  <a:pt x="0" y="77460"/>
                </a:moveTo>
                <a:lnTo>
                  <a:pt x="293505" y="77460"/>
                </a:lnTo>
                <a:lnTo>
                  <a:pt x="293505" y="0"/>
                </a:lnTo>
                <a:lnTo>
                  <a:pt x="487156" y="193651"/>
                </a:lnTo>
                <a:lnTo>
                  <a:pt x="293505" y="387302"/>
                </a:lnTo>
                <a:lnTo>
                  <a:pt x="293505" y="309842"/>
                </a:lnTo>
                <a:lnTo>
                  <a:pt x="0" y="309842"/>
                </a:lnTo>
                <a:lnTo>
                  <a:pt x="0" y="77460"/>
                </a:lnTo>
                <a:close/>
              </a:path>
            </a:pathLst>
          </a:custGeom>
          <a:solidFill>
            <a:srgbClr val="9DACC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7460" rIns="116191" bIns="77459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/>
              <a:t>Simulated IEDs</a:t>
            </a:r>
          </a:p>
        </p:txBody>
      </p:sp>
      <p:sp>
        <p:nvSpPr>
          <p:cNvPr id="46" name="Freeform 114">
            <a:extLst>
              <a:ext uri="{FF2B5EF4-FFF2-40B4-BE49-F238E27FC236}">
                <a16:creationId xmlns:a16="http://schemas.microsoft.com/office/drawing/2014/main" id="{E2934C20-0BAB-4323-A524-5B5649F1C93C}"/>
              </a:ext>
            </a:extLst>
          </p:cNvPr>
          <p:cNvSpPr/>
          <p:nvPr/>
        </p:nvSpPr>
        <p:spPr>
          <a:xfrm>
            <a:off x="2527286" y="5352095"/>
            <a:ext cx="2585718" cy="1137950"/>
          </a:xfrm>
          <a:custGeom>
            <a:avLst/>
            <a:gdLst>
              <a:gd name="connsiteX0" fmla="*/ 0 w 487156"/>
              <a:gd name="connsiteY0" fmla="*/ 77460 h 387302"/>
              <a:gd name="connsiteX1" fmla="*/ 293505 w 487156"/>
              <a:gd name="connsiteY1" fmla="*/ 77460 h 387302"/>
              <a:gd name="connsiteX2" fmla="*/ 293505 w 487156"/>
              <a:gd name="connsiteY2" fmla="*/ 0 h 387302"/>
              <a:gd name="connsiteX3" fmla="*/ 487156 w 487156"/>
              <a:gd name="connsiteY3" fmla="*/ 193651 h 387302"/>
              <a:gd name="connsiteX4" fmla="*/ 293505 w 487156"/>
              <a:gd name="connsiteY4" fmla="*/ 387302 h 387302"/>
              <a:gd name="connsiteX5" fmla="*/ 293505 w 487156"/>
              <a:gd name="connsiteY5" fmla="*/ 309842 h 387302"/>
              <a:gd name="connsiteX6" fmla="*/ 0 w 487156"/>
              <a:gd name="connsiteY6" fmla="*/ 309842 h 387302"/>
              <a:gd name="connsiteX7" fmla="*/ 0 w 487156"/>
              <a:gd name="connsiteY7" fmla="*/ 77460 h 3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7156" h="387302">
                <a:moveTo>
                  <a:pt x="0" y="77460"/>
                </a:moveTo>
                <a:lnTo>
                  <a:pt x="293505" y="77460"/>
                </a:lnTo>
                <a:lnTo>
                  <a:pt x="293505" y="0"/>
                </a:lnTo>
                <a:lnTo>
                  <a:pt x="487156" y="193651"/>
                </a:lnTo>
                <a:lnTo>
                  <a:pt x="293505" y="387302"/>
                </a:lnTo>
                <a:lnTo>
                  <a:pt x="293505" y="309842"/>
                </a:lnTo>
                <a:lnTo>
                  <a:pt x="0" y="309842"/>
                </a:lnTo>
                <a:lnTo>
                  <a:pt x="0" y="77460"/>
                </a:lnTo>
                <a:close/>
              </a:path>
            </a:pathLst>
          </a:custGeom>
          <a:solidFill>
            <a:srgbClr val="9DACC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7460" rIns="116191" bIns="77459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/>
              <a:t>Test States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CEFEDFD-01BB-4ADC-8CEB-1EFDCA9D692B}"/>
              </a:ext>
            </a:extLst>
          </p:cNvPr>
          <p:cNvGrpSpPr/>
          <p:nvPr/>
        </p:nvGrpSpPr>
        <p:grpSpPr>
          <a:xfrm>
            <a:off x="1150478" y="4067122"/>
            <a:ext cx="1495118" cy="1211493"/>
            <a:chOff x="2006600" y="4175772"/>
            <a:chExt cx="1325942" cy="1278499"/>
          </a:xfrm>
          <a:solidFill>
            <a:schemeClr val="bg1"/>
          </a:solidFill>
        </p:grpSpPr>
        <p:sp>
          <p:nvSpPr>
            <p:cNvPr id="118" name="Flowchart: Document 117">
              <a:extLst>
                <a:ext uri="{FF2B5EF4-FFF2-40B4-BE49-F238E27FC236}">
                  <a16:creationId xmlns:a16="http://schemas.microsoft.com/office/drawing/2014/main" id="{6F88C25C-E5A7-47E2-93A7-886E1A6A9C67}"/>
                </a:ext>
              </a:extLst>
            </p:cNvPr>
            <p:cNvSpPr/>
            <p:nvPr/>
          </p:nvSpPr>
          <p:spPr>
            <a:xfrm>
              <a:off x="2006600" y="4175772"/>
              <a:ext cx="1325942" cy="1278499"/>
            </a:xfrm>
            <a:prstGeom prst="flowChartDocumen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Box 103">
              <a:extLst>
                <a:ext uri="{FF2B5EF4-FFF2-40B4-BE49-F238E27FC236}">
                  <a16:creationId xmlns:a16="http://schemas.microsoft.com/office/drawing/2014/main" id="{B67AA55B-79B7-4DDA-BD36-6F9AAB9B60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8971" y="4256371"/>
              <a:ext cx="1201200" cy="4222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000" b="1" dirty="0">
                  <a:ea typeface="ヒラギノ角ゴ ProN W3"/>
                  <a:cs typeface="ヒラギノ角ゴ ProN W3"/>
                </a:rPr>
                <a:t>SCD File</a:t>
              </a:r>
              <a:endPara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E2C23E0D-CD30-456A-A5DB-7BE2D868D880}"/>
                </a:ext>
              </a:extLst>
            </p:cNvPr>
            <p:cNvCxnSpPr/>
            <p:nvPr/>
          </p:nvCxnSpPr>
          <p:spPr>
            <a:xfrm>
              <a:off x="2187959" y="4734907"/>
              <a:ext cx="89840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78AEC7D3-E61A-4F15-BCDE-83F57C64CCFE}"/>
                </a:ext>
              </a:extLst>
            </p:cNvPr>
            <p:cNvCxnSpPr/>
            <p:nvPr/>
          </p:nvCxnSpPr>
          <p:spPr>
            <a:xfrm>
              <a:off x="2187959" y="4923380"/>
              <a:ext cx="87935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53833A5-9455-4867-B214-DC2B9E455F65}"/>
                </a:ext>
              </a:extLst>
            </p:cNvPr>
            <p:cNvCxnSpPr/>
            <p:nvPr/>
          </p:nvCxnSpPr>
          <p:spPr>
            <a:xfrm>
              <a:off x="2191504" y="5104059"/>
              <a:ext cx="48208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96048A86-177F-442E-A9C3-A5C64DCD8EE6}"/>
              </a:ext>
            </a:extLst>
          </p:cNvPr>
          <p:cNvGrpSpPr/>
          <p:nvPr/>
        </p:nvGrpSpPr>
        <p:grpSpPr>
          <a:xfrm>
            <a:off x="1147850" y="5451395"/>
            <a:ext cx="1495118" cy="1211493"/>
            <a:chOff x="2006600" y="4175772"/>
            <a:chExt cx="1325942" cy="1278499"/>
          </a:xfrm>
          <a:solidFill>
            <a:schemeClr val="bg1"/>
          </a:solidFill>
        </p:grpSpPr>
        <p:sp>
          <p:nvSpPr>
            <p:cNvPr id="125" name="Flowchart: Document 124">
              <a:extLst>
                <a:ext uri="{FF2B5EF4-FFF2-40B4-BE49-F238E27FC236}">
                  <a16:creationId xmlns:a16="http://schemas.microsoft.com/office/drawing/2014/main" id="{3A27AF39-58E8-47E6-9578-64A6758DDE64}"/>
                </a:ext>
              </a:extLst>
            </p:cNvPr>
            <p:cNvSpPr/>
            <p:nvPr/>
          </p:nvSpPr>
          <p:spPr>
            <a:xfrm>
              <a:off x="2006600" y="4175772"/>
              <a:ext cx="1325942" cy="1278499"/>
            </a:xfrm>
            <a:prstGeom prst="flowChartDocumen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6" name="TextBox 103">
              <a:extLst>
                <a:ext uri="{FF2B5EF4-FFF2-40B4-BE49-F238E27FC236}">
                  <a16:creationId xmlns:a16="http://schemas.microsoft.com/office/drawing/2014/main" id="{B6FE5C50-BE65-494B-873C-D94850F027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8971" y="4256371"/>
              <a:ext cx="1201200" cy="4222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000" b="1" dirty="0">
                  <a:ea typeface="ヒラギノ角ゴ ProN W3"/>
                  <a:cs typeface="ヒラギノ角ゴ ProN W3"/>
                </a:rPr>
                <a:t>Tests</a:t>
              </a:r>
              <a:endPara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6BC7B018-994E-4DC4-9F83-E66E26FAE29E}"/>
                </a:ext>
              </a:extLst>
            </p:cNvPr>
            <p:cNvCxnSpPr/>
            <p:nvPr/>
          </p:nvCxnSpPr>
          <p:spPr>
            <a:xfrm>
              <a:off x="2187959" y="4734907"/>
              <a:ext cx="89840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9766DD1-D283-48A6-AD57-7C1C9E13939F}"/>
                </a:ext>
              </a:extLst>
            </p:cNvPr>
            <p:cNvCxnSpPr/>
            <p:nvPr/>
          </p:nvCxnSpPr>
          <p:spPr>
            <a:xfrm>
              <a:off x="2187959" y="4923380"/>
              <a:ext cx="87935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1EB7BE05-563F-4332-B2E1-4F085F88A1C8}"/>
                </a:ext>
              </a:extLst>
            </p:cNvPr>
            <p:cNvCxnSpPr/>
            <p:nvPr/>
          </p:nvCxnSpPr>
          <p:spPr>
            <a:xfrm>
              <a:off x="2191504" y="5104059"/>
              <a:ext cx="48208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124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3" grpId="0" animBg="1"/>
      <p:bldP spid="109" grpId="0" animBg="1"/>
      <p:bldP spid="132" grpId="0" animBg="1"/>
      <p:bldP spid="45" grpId="0" animBg="1"/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/>
          <p:cNvSpPr/>
          <p:nvPr/>
        </p:nvSpPr>
        <p:spPr>
          <a:xfrm>
            <a:off x="1201022" y="3533745"/>
            <a:ext cx="5885567" cy="10945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6997" y="476279"/>
            <a:ext cx="8986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PLC Example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1476676" y="4004421"/>
            <a:ext cx="225974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Simulated IEDs</a:t>
            </a:r>
            <a:endParaRPr lang="en-US" sz="2800" b="1" dirty="0"/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3839314" y="3757771"/>
            <a:ext cx="518012" cy="721516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3117278" y="3764884"/>
            <a:ext cx="518012" cy="721516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4563110" y="3751182"/>
            <a:ext cx="518012" cy="721516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5284741" y="3757771"/>
            <a:ext cx="518012" cy="721516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0435" r="26234" b="16874"/>
          <a:stretch/>
        </p:blipFill>
        <p:spPr>
          <a:xfrm>
            <a:off x="6006372" y="3757771"/>
            <a:ext cx="518012" cy="72151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3149618" y="1965865"/>
            <a:ext cx="689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PLC</a:t>
            </a:r>
            <a:endParaRPr lang="en-US" sz="3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F861E4-2906-4C4D-8CE8-7240624A5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314" y="1815650"/>
            <a:ext cx="1514889" cy="646284"/>
          </a:xfrm>
          <a:prstGeom prst="rect">
            <a:avLst/>
          </a:prstGeom>
        </p:spPr>
      </p:pic>
      <p:sp>
        <p:nvSpPr>
          <p:cNvPr id="44" name="Freeform 114">
            <a:extLst>
              <a:ext uri="{FF2B5EF4-FFF2-40B4-BE49-F238E27FC236}">
                <a16:creationId xmlns:a16="http://schemas.microsoft.com/office/drawing/2014/main" id="{1DD95EE8-3B5D-4475-8F98-1D35F7ED8A46}"/>
              </a:ext>
            </a:extLst>
          </p:cNvPr>
          <p:cNvSpPr/>
          <p:nvPr/>
        </p:nvSpPr>
        <p:spPr>
          <a:xfrm>
            <a:off x="0" y="4996832"/>
            <a:ext cx="2351042" cy="1183590"/>
          </a:xfrm>
          <a:custGeom>
            <a:avLst/>
            <a:gdLst>
              <a:gd name="connsiteX0" fmla="*/ 0 w 487156"/>
              <a:gd name="connsiteY0" fmla="*/ 77460 h 387302"/>
              <a:gd name="connsiteX1" fmla="*/ 293505 w 487156"/>
              <a:gd name="connsiteY1" fmla="*/ 77460 h 387302"/>
              <a:gd name="connsiteX2" fmla="*/ 293505 w 487156"/>
              <a:gd name="connsiteY2" fmla="*/ 0 h 387302"/>
              <a:gd name="connsiteX3" fmla="*/ 487156 w 487156"/>
              <a:gd name="connsiteY3" fmla="*/ 193651 h 387302"/>
              <a:gd name="connsiteX4" fmla="*/ 293505 w 487156"/>
              <a:gd name="connsiteY4" fmla="*/ 387302 h 387302"/>
              <a:gd name="connsiteX5" fmla="*/ 293505 w 487156"/>
              <a:gd name="connsiteY5" fmla="*/ 309842 h 387302"/>
              <a:gd name="connsiteX6" fmla="*/ 0 w 487156"/>
              <a:gd name="connsiteY6" fmla="*/ 309842 h 387302"/>
              <a:gd name="connsiteX7" fmla="*/ 0 w 487156"/>
              <a:gd name="connsiteY7" fmla="*/ 77460 h 3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7156" h="387302">
                <a:moveTo>
                  <a:pt x="0" y="77460"/>
                </a:moveTo>
                <a:lnTo>
                  <a:pt x="293505" y="77460"/>
                </a:lnTo>
                <a:lnTo>
                  <a:pt x="293505" y="0"/>
                </a:lnTo>
                <a:lnTo>
                  <a:pt x="487156" y="193651"/>
                </a:lnTo>
                <a:lnTo>
                  <a:pt x="293505" y="387302"/>
                </a:lnTo>
                <a:lnTo>
                  <a:pt x="293505" y="309842"/>
                </a:lnTo>
                <a:lnTo>
                  <a:pt x="0" y="309842"/>
                </a:lnTo>
                <a:lnTo>
                  <a:pt x="0" y="77460"/>
                </a:lnTo>
                <a:close/>
              </a:path>
            </a:pathLst>
          </a:custGeom>
          <a:solidFill>
            <a:srgbClr val="9DACC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7460" rIns="116191" bIns="77459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Bef>
                <a:spcPct val="0"/>
              </a:spcBef>
            </a:pPr>
            <a:r>
              <a:rPr lang="en-US" sz="2200" b="1" dirty="0"/>
              <a:t>States for</a:t>
            </a:r>
          </a:p>
          <a:p>
            <a:pPr algn="ctr" defTabSz="577850">
              <a:lnSpc>
                <a:spcPct val="90000"/>
              </a:lnSpc>
              <a:spcBef>
                <a:spcPct val="0"/>
              </a:spcBef>
            </a:pPr>
            <a:r>
              <a:rPr lang="en-US" sz="2200" b="1" dirty="0"/>
              <a:t>Test Case</a:t>
            </a:r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0FD0E36E-3854-4750-B531-17711CB4C0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160862"/>
              </p:ext>
            </p:extLst>
          </p:nvPr>
        </p:nvGraphicFramePr>
        <p:xfrm>
          <a:off x="2351042" y="4993079"/>
          <a:ext cx="8127999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5332">
                  <a:extLst>
                    <a:ext uri="{9D8B030D-6E8A-4147-A177-3AD203B41FA5}">
                      <a16:colId xmlns:a16="http://schemas.microsoft.com/office/drawing/2014/main" val="3398996882"/>
                    </a:ext>
                  </a:extLst>
                </a:gridCol>
                <a:gridCol w="2719449">
                  <a:extLst>
                    <a:ext uri="{9D8B030D-6E8A-4147-A177-3AD203B41FA5}">
                      <a16:colId xmlns:a16="http://schemas.microsoft.com/office/drawing/2014/main" val="227185183"/>
                    </a:ext>
                  </a:extLst>
                </a:gridCol>
                <a:gridCol w="3223218">
                  <a:extLst>
                    <a:ext uri="{9D8B030D-6E8A-4147-A177-3AD203B41FA5}">
                      <a16:colId xmlns:a16="http://schemas.microsoft.com/office/drawing/2014/main" val="1015290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Test Step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Objects Tested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Test 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4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1) Bus Energized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MMXU.PhV.phsA.cVal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0 -&gt; 220kV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07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2) Breaker Interlock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CILO.EnaOpn.stVal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False -&gt; 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10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3) Control Request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CSWI.Pos.stVal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Open -&gt; Closed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336315"/>
                  </a:ext>
                </a:extLst>
              </a:tr>
            </a:tbl>
          </a:graphicData>
        </a:graphic>
      </p:graphicFrame>
      <p:sp>
        <p:nvSpPr>
          <p:cNvPr id="46" name="Rectangle 45">
            <a:extLst>
              <a:ext uri="{FF2B5EF4-FFF2-40B4-BE49-F238E27FC236}">
                <a16:creationId xmlns:a16="http://schemas.microsoft.com/office/drawing/2014/main" id="{322591D3-F6AB-4CA2-AA58-E6CECA3F56E8}"/>
              </a:ext>
            </a:extLst>
          </p:cNvPr>
          <p:cNvSpPr/>
          <p:nvPr/>
        </p:nvSpPr>
        <p:spPr>
          <a:xfrm>
            <a:off x="2335801" y="5373186"/>
            <a:ext cx="8127999" cy="349973"/>
          </a:xfrm>
          <a:prstGeom prst="rect">
            <a:avLst/>
          </a:prstGeom>
          <a:solidFill>
            <a:schemeClr val="accent5">
              <a:alpha val="46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A17202C-B2E1-4AB4-8F3B-A42316844BF2}"/>
              </a:ext>
            </a:extLst>
          </p:cNvPr>
          <p:cNvSpPr/>
          <p:nvPr/>
        </p:nvSpPr>
        <p:spPr>
          <a:xfrm>
            <a:off x="2351041" y="5747396"/>
            <a:ext cx="8127999" cy="349973"/>
          </a:xfrm>
          <a:prstGeom prst="rect">
            <a:avLst/>
          </a:prstGeom>
          <a:solidFill>
            <a:srgbClr val="FFC000">
              <a:alpha val="4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28977DF-600F-43DA-9A68-2D8109CA815E}"/>
              </a:ext>
            </a:extLst>
          </p:cNvPr>
          <p:cNvSpPr/>
          <p:nvPr/>
        </p:nvSpPr>
        <p:spPr>
          <a:xfrm>
            <a:off x="2351041" y="6113007"/>
            <a:ext cx="8127999" cy="349973"/>
          </a:xfrm>
          <a:prstGeom prst="rect">
            <a:avLst/>
          </a:prstGeom>
          <a:solidFill>
            <a:srgbClr val="00B050">
              <a:alpha val="4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846DE53-2A44-4567-AF57-5A5BA124B45F}"/>
              </a:ext>
            </a:extLst>
          </p:cNvPr>
          <p:cNvCxnSpPr/>
          <p:nvPr/>
        </p:nvCxnSpPr>
        <p:spPr>
          <a:xfrm flipV="1">
            <a:off x="4866490" y="4472698"/>
            <a:ext cx="0" cy="412809"/>
          </a:xfrm>
          <a:prstGeom prst="straightConnector1">
            <a:avLst/>
          </a:prstGeom>
          <a:ln w="57150">
            <a:solidFill>
              <a:srgbClr val="4040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53A5B32-B600-457D-8540-B82B494CA764}"/>
              </a:ext>
            </a:extLst>
          </p:cNvPr>
          <p:cNvCxnSpPr/>
          <p:nvPr/>
        </p:nvCxnSpPr>
        <p:spPr>
          <a:xfrm flipV="1">
            <a:off x="4141398" y="4472697"/>
            <a:ext cx="0" cy="412809"/>
          </a:xfrm>
          <a:prstGeom prst="straightConnector1">
            <a:avLst/>
          </a:prstGeom>
          <a:ln w="57150">
            <a:solidFill>
              <a:srgbClr val="4040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8DC8147-9CEA-47C5-BE47-E3BDB469C255}"/>
              </a:ext>
            </a:extLst>
          </p:cNvPr>
          <p:cNvCxnSpPr/>
          <p:nvPr/>
        </p:nvCxnSpPr>
        <p:spPr>
          <a:xfrm flipV="1">
            <a:off x="5563942" y="4472696"/>
            <a:ext cx="0" cy="412809"/>
          </a:xfrm>
          <a:prstGeom prst="straightConnector1">
            <a:avLst/>
          </a:prstGeom>
          <a:ln w="57150">
            <a:solidFill>
              <a:srgbClr val="4040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2E0C88C-3A33-4A61-A672-F8FD0270403C}"/>
              </a:ext>
            </a:extLst>
          </p:cNvPr>
          <p:cNvCxnSpPr>
            <a:cxnSpLocks/>
          </p:cNvCxnSpPr>
          <p:nvPr/>
        </p:nvCxnSpPr>
        <p:spPr>
          <a:xfrm flipV="1">
            <a:off x="3364665" y="2547298"/>
            <a:ext cx="0" cy="1163301"/>
          </a:xfrm>
          <a:prstGeom prst="straightConnector1">
            <a:avLst/>
          </a:prstGeom>
          <a:ln w="76200">
            <a:solidFill>
              <a:srgbClr val="9DACC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2B68E4E-B358-41CC-9B86-11883BF3026B}"/>
              </a:ext>
            </a:extLst>
          </p:cNvPr>
          <p:cNvSpPr txBox="1"/>
          <p:nvPr/>
        </p:nvSpPr>
        <p:spPr>
          <a:xfrm>
            <a:off x="1980005" y="2854791"/>
            <a:ext cx="139627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8FAADC"/>
                </a:solidFill>
              </a:rPr>
              <a:t>Reports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F364315-56C5-4495-A849-F27CEE21C1D9}"/>
              </a:ext>
            </a:extLst>
          </p:cNvPr>
          <p:cNvCxnSpPr>
            <a:cxnSpLocks/>
          </p:cNvCxnSpPr>
          <p:nvPr/>
        </p:nvCxnSpPr>
        <p:spPr>
          <a:xfrm>
            <a:off x="5543747" y="2636532"/>
            <a:ext cx="0" cy="1039965"/>
          </a:xfrm>
          <a:prstGeom prst="straightConnector1">
            <a:avLst/>
          </a:prstGeom>
          <a:ln w="762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6F840756-8761-49E4-B293-2E72694DFC4B}"/>
              </a:ext>
            </a:extLst>
          </p:cNvPr>
          <p:cNvSpPr txBox="1"/>
          <p:nvPr/>
        </p:nvSpPr>
        <p:spPr>
          <a:xfrm>
            <a:off x="5747101" y="2823227"/>
            <a:ext cx="144164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/>
                </a:solidFill>
              </a:rPr>
              <a:t>Controls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588BFEF-AE5F-4F64-8278-E8CE0BFB834D}"/>
              </a:ext>
            </a:extLst>
          </p:cNvPr>
          <p:cNvCxnSpPr>
            <a:cxnSpLocks/>
          </p:cNvCxnSpPr>
          <p:nvPr/>
        </p:nvCxnSpPr>
        <p:spPr>
          <a:xfrm flipV="1">
            <a:off x="4098320" y="2561144"/>
            <a:ext cx="0" cy="1163301"/>
          </a:xfrm>
          <a:prstGeom prst="straightConnector1">
            <a:avLst/>
          </a:prstGeom>
          <a:ln w="76200">
            <a:solidFill>
              <a:srgbClr val="F9B40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D3826C9-F2FA-4F48-9447-13ABAFAB23AA}"/>
              </a:ext>
            </a:extLst>
          </p:cNvPr>
          <p:cNvSpPr txBox="1"/>
          <p:nvPr/>
        </p:nvSpPr>
        <p:spPr>
          <a:xfrm>
            <a:off x="4200482" y="2854791"/>
            <a:ext cx="1282497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6A300"/>
                </a:solidFill>
              </a:rPr>
              <a:t>GOOSE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07D3747-D703-4307-BA3A-CE3E2D445E00}"/>
              </a:ext>
            </a:extLst>
          </p:cNvPr>
          <p:cNvGrpSpPr/>
          <p:nvPr/>
        </p:nvGrpSpPr>
        <p:grpSpPr>
          <a:xfrm>
            <a:off x="7662063" y="2696939"/>
            <a:ext cx="4125635" cy="1852892"/>
            <a:chOff x="7687124" y="1503467"/>
            <a:chExt cx="4125635" cy="185289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0B5065D-8E5C-4661-9186-18333977E2C8}"/>
                </a:ext>
              </a:extLst>
            </p:cNvPr>
            <p:cNvGrpSpPr/>
            <p:nvPr/>
          </p:nvGrpSpPr>
          <p:grpSpPr>
            <a:xfrm>
              <a:off x="7687124" y="1503467"/>
              <a:ext cx="4125635" cy="1852892"/>
              <a:chOff x="507124" y="1433684"/>
              <a:chExt cx="3455299" cy="1852892"/>
            </a:xfrm>
          </p:grpSpPr>
          <p:sp>
            <p:nvSpPr>
              <p:cNvPr id="32" name="Rectangle 13">
                <a:extLst>
                  <a:ext uri="{FF2B5EF4-FFF2-40B4-BE49-F238E27FC236}">
                    <a16:creationId xmlns:a16="http://schemas.microsoft.com/office/drawing/2014/main" id="{77D2374A-BA4B-4CDE-84D4-A467E81FBD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2327" y="1585540"/>
                <a:ext cx="3093849" cy="146193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9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algn="l" eaLnBrk="1" hangingPunct="1">
                  <a:spcAft>
                    <a:spcPts val="600"/>
                  </a:spcAft>
                </a:pPr>
                <a:r>
                  <a:rPr 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MS PGothic" panose="020B0600070205080204" pitchFamily="34" charset="-128"/>
                  </a:rPr>
                  <a:t>Results</a:t>
                </a:r>
              </a:p>
              <a:p>
                <a:pPr eaLnBrk="1" fontAlgn="t" hangingPunct="1"/>
                <a:r>
                  <a:rPr lang="en-US" sz="2400" dirty="0"/>
                  <a:t>Bus Energized</a:t>
                </a:r>
              </a:p>
              <a:p>
                <a:pPr eaLnBrk="1" fontAlgn="t" hangingPunct="1"/>
                <a:r>
                  <a:rPr lang="en-US" sz="2400" dirty="0"/>
                  <a:t>Interlock</a:t>
                </a:r>
              </a:p>
              <a:p>
                <a:pPr eaLnBrk="1" fontAlgn="t" hangingPunct="1"/>
                <a:r>
                  <a:rPr lang="en-US" sz="2400" dirty="0"/>
                  <a:t>Breaker Closed</a:t>
                </a:r>
              </a:p>
            </p:txBody>
          </p:sp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B19F3FC3-D438-4F53-A2DB-54A4D272F727}"/>
                  </a:ext>
                </a:extLst>
              </p:cNvPr>
              <p:cNvSpPr/>
              <p:nvPr/>
            </p:nvSpPr>
            <p:spPr>
              <a:xfrm>
                <a:off x="507124" y="1433684"/>
                <a:ext cx="3455299" cy="1852892"/>
              </a:xfrm>
              <a:prstGeom prst="roundRect">
                <a:avLst/>
              </a:prstGeom>
              <a:noFill/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29" name="L-Shape 28">
              <a:extLst>
                <a:ext uri="{FF2B5EF4-FFF2-40B4-BE49-F238E27FC236}">
                  <a16:creationId xmlns:a16="http://schemas.microsoft.com/office/drawing/2014/main" id="{0616819B-FBFA-40EF-86C0-C343886A0599}"/>
                </a:ext>
              </a:extLst>
            </p:cNvPr>
            <p:cNvSpPr/>
            <p:nvPr/>
          </p:nvSpPr>
          <p:spPr>
            <a:xfrm rot="19077535">
              <a:off x="10857483" y="2036944"/>
              <a:ext cx="421717" cy="169095"/>
            </a:xfrm>
            <a:prstGeom prst="corner">
              <a:avLst/>
            </a:prstGeom>
            <a:solidFill>
              <a:srgbClr val="00B05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L-Shape 29">
              <a:extLst>
                <a:ext uri="{FF2B5EF4-FFF2-40B4-BE49-F238E27FC236}">
                  <a16:creationId xmlns:a16="http://schemas.microsoft.com/office/drawing/2014/main" id="{C3CB521C-4DF6-480E-B405-BAFCC4E3D090}"/>
                </a:ext>
              </a:extLst>
            </p:cNvPr>
            <p:cNvSpPr/>
            <p:nvPr/>
          </p:nvSpPr>
          <p:spPr>
            <a:xfrm rot="19077535">
              <a:off x="10857484" y="2401623"/>
              <a:ext cx="421717" cy="169095"/>
            </a:xfrm>
            <a:prstGeom prst="corner">
              <a:avLst/>
            </a:prstGeom>
            <a:solidFill>
              <a:srgbClr val="00B05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L-Shape 30">
              <a:extLst>
                <a:ext uri="{FF2B5EF4-FFF2-40B4-BE49-F238E27FC236}">
                  <a16:creationId xmlns:a16="http://schemas.microsoft.com/office/drawing/2014/main" id="{53DE6F1C-A8A1-46E6-A55E-F6EC02D9BCD5}"/>
                </a:ext>
              </a:extLst>
            </p:cNvPr>
            <p:cNvSpPr/>
            <p:nvPr/>
          </p:nvSpPr>
          <p:spPr>
            <a:xfrm rot="19077535">
              <a:off x="10857481" y="2744908"/>
              <a:ext cx="421717" cy="169095"/>
            </a:xfrm>
            <a:prstGeom prst="corner">
              <a:avLst/>
            </a:prstGeom>
            <a:solidFill>
              <a:srgbClr val="00B05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508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6" grpId="0" animBg="1"/>
      <p:bldP spid="51" grpId="0" animBg="1"/>
      <p:bldP spid="52" grpId="0" animBg="1"/>
      <p:bldP spid="38" grpId="0"/>
      <p:bldP spid="41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6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AutoShape 7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AutoShape 9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10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AutoShape 11" descr="+"/>
          <p:cNvSpPr>
            <a:spLocks noChangeAspect="1" noChangeArrowheads="1"/>
          </p:cNvSpPr>
          <p:nvPr/>
        </p:nvSpPr>
        <p:spPr bwMode="auto">
          <a:xfrm>
            <a:off x="7807325" y="2767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48302" y="4878033"/>
            <a:ext cx="50988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en-US" sz="2400" dirty="0"/>
              <a:t>Joe Stevens</a:t>
            </a:r>
          </a:p>
          <a:p>
            <a:pPr lvl="1" algn="r"/>
            <a:r>
              <a:rPr lang="en-US" sz="2400" dirty="0"/>
              <a:t>Marketing Manager </a:t>
            </a:r>
          </a:p>
          <a:p>
            <a:pPr lvl="1" algn="r"/>
            <a:r>
              <a:rPr lang="en-US" sz="2400" dirty="0"/>
              <a:t>Triangle MicroWorks</a:t>
            </a:r>
          </a:p>
          <a:p>
            <a:pPr lvl="1" algn="r"/>
            <a:r>
              <a:rPr lang="en-US" sz="2400" u="sng" dirty="0">
                <a:hlinkClick r:id="rId2"/>
              </a:rPr>
              <a:t>jstevens@trianglemicroworks.com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53727" y="1248456"/>
            <a:ext cx="10084545" cy="629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Find Issues Earlier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Discover issues at an earlier stage</a:t>
            </a:r>
          </a:p>
          <a:p>
            <a:pPr>
              <a:spcAft>
                <a:spcPts val="600"/>
              </a:spcAft>
            </a:pP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b="1" dirty="0"/>
              <a:t>Increase Test Coverage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Test devices in realistic system conditions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b="1" dirty="0"/>
              <a:t>Take Advantage of IEC 61850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Leverage the value of the system configuration approach (SCD File)</a:t>
            </a:r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230188" defTabSz="574675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spcAft>
                <a:spcPts val="600"/>
              </a:spcAft>
            </a:pPr>
            <a:endParaRPr lang="en-US" sz="2400" dirty="0"/>
          </a:p>
          <a:p>
            <a:pPr lvl="1"/>
            <a:endParaRPr lang="en-US" sz="2400" b="1" dirty="0"/>
          </a:p>
          <a:p>
            <a:endParaRPr lang="en-US" sz="2400" b="1" dirty="0"/>
          </a:p>
          <a:p>
            <a:endParaRPr lang="en-US" sz="3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66997" y="476279"/>
            <a:ext cx="8986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Key Takeaways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69292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rgbClr val="D6A3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7150">
          <a:solidFill>
            <a:schemeClr val="accent6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1B1B7381CAF4488DC45DA759A96D11" ma:contentTypeVersion="0" ma:contentTypeDescription="Create a new document." ma:contentTypeScope="" ma:versionID="f0f2dee79ae08c7a12ee5487817c05bf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A776B57-E5FB-4978-8BBF-E93D29746C01}"/>
</file>

<file path=customXml/itemProps2.xml><?xml version="1.0" encoding="utf-8"?>
<ds:datastoreItem xmlns:ds="http://schemas.openxmlformats.org/officeDocument/2006/customXml" ds:itemID="{4BAEB89B-FE6D-43B7-8DFB-F76F881D7E98}"/>
</file>

<file path=customXml/itemProps3.xml><?xml version="1.0" encoding="utf-8"?>
<ds:datastoreItem xmlns:ds="http://schemas.openxmlformats.org/officeDocument/2006/customXml" ds:itemID="{382C3D83-583C-4719-B476-6C7FF21F61E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10773</TotalTime>
  <Words>550</Words>
  <Application>Microsoft Office PowerPoint</Application>
  <PresentationFormat>Widescreen</PresentationFormat>
  <Paragraphs>193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MS PGothic</vt:lpstr>
      <vt:lpstr>Arial</vt:lpstr>
      <vt:lpstr>Calibri</vt:lpstr>
      <vt:lpstr>Calibri Light</vt:lpstr>
      <vt:lpstr>Gill Sans</vt:lpstr>
      <vt:lpstr>Times New Roman</vt:lpstr>
      <vt:lpstr>Wingdings</vt:lpstr>
      <vt:lpstr>ヒラギノ角ゴ ProN W3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Stevens</dc:creator>
  <cp:lastModifiedBy>Joe Stevens</cp:lastModifiedBy>
  <cp:revision>162</cp:revision>
  <dcterms:created xsi:type="dcterms:W3CDTF">2014-03-04T20:35:43Z</dcterms:created>
  <dcterms:modified xsi:type="dcterms:W3CDTF">2018-08-26T16:45:19Z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0x010100311B1B7381CAF4488DC45DA759A96D11</vt:lpwstr>
  </property>
</Properties>
</file>