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vml" ContentType="application/vnd.openxmlformats-officedocument.vmlDrawing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Default Extension="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4" r:id="rId4"/>
    <p:sldId id="285" r:id="rId5"/>
    <p:sldId id="282" r:id="rId6"/>
    <p:sldId id="283" r:id="rId7"/>
    <p:sldId id="276" r:id="rId8"/>
    <p:sldId id="284" r:id="rId9"/>
    <p:sldId id="277" r:id="rId10"/>
    <p:sldId id="278" r:id="rId11"/>
    <p:sldId id="279" r:id="rId12"/>
    <p:sldId id="281" r:id="rId13"/>
    <p:sldId id="273" r:id="rId14"/>
    <p:sldId id="280" r:id="rId15"/>
  </p:sldIdLst>
  <p:sldSz cx="12192000" cy="6858000"/>
  <p:notesSz cx="7023100" cy="9309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7B968-EA9C-4390-AE14-E34495286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D93B5E2-13B4-4DB6-A613-ADDFB0CE9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8080E1-E068-471B-8EA2-0B4FD1E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061D8-3600-4197-9A03-7BB5457F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701FFA-37E0-4E5D-BCF8-03447EE1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58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9AA39-202C-413A-86B5-3B8035A0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8CF7C9-CBCB-4630-9B90-DFA74CEF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35B795-66D3-4D0C-8A9E-1CECDA3D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062FE4-9E7A-44A3-B200-F3FB88E5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AA9C9D-9953-41DE-8AD9-8C629815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08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EE9BA-F52A-4D40-BE85-5F9DE8B9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687B13-10B6-4AFC-822B-460BFCE4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ADF3B9-277A-4887-A402-DFF2BF29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31F141-C4D6-46D0-83FC-4576D31F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C0F626-FD97-4948-BED9-4C8F5B5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9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00F1-416D-4676-A335-571EFEDC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A6858C-471A-4C02-9383-2663E0183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4FE18B-7AD8-4127-8E95-5E20245FA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71C21FD-39C1-42B3-B5B9-8453EE9E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5EFFA9-7136-452A-9237-80B5C34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796D42-E76A-40CC-88CF-F7145845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98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EABEB-BBCA-4848-A2F5-9F045D27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4016DB-61A8-46B6-9C8A-57E92E7E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DC302CA-B875-44A4-A66A-270707C52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43DC48-556B-4A12-8A71-05CB2F54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518BF8-C17C-4C14-A6D2-A22151E85F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651CD3-10E3-4F98-BB3F-84DFA515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C29C32A-12C7-41B7-A74C-584B9A0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843D7FD-164E-413C-8885-306A5FC1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15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C4FFB-0962-46A5-8027-8102ECF2C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C8DF6AE-1025-4E66-A324-978F5C96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62ADCF-4582-4EE5-B92C-32A84E88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D8E029-32EE-480B-908E-5E93B24F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24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6133DF-D1C7-416A-B932-0CDF467D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136B5E-D125-4F31-BE36-9377F7AB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B03708-1184-457A-94C4-F6BF0DD8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33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CEA03-34D4-41AB-8FE3-1AF6FB43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A37854-AD73-4A87-8C8B-4AD8D234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7D507E-9F57-453E-82A0-DB86FBE3C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A40C6E-683D-4C87-A820-A964D16C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55368C-7468-4B33-91DB-50583B455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B62-EACF-4318-AB4D-CD76D825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7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1689A-6FB6-4877-9997-D62954BC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E395F1-D6BE-46F6-8B6D-42C6037A8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63A2CB-A5C0-41D5-8F80-2740AEA6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7FF1AB-E057-42D3-8FE3-AD4A423F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124BDA-CBA8-4C88-9530-329E244C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5B4160-C288-4F65-BD19-EE500E5E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0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0C9C6-D64A-4D3D-8369-3D9BF1136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9ED4842-7B29-4E66-AD30-D6DFF6E76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ACCEF9-0ABE-44F1-95E3-75BF10C9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507024-CC2B-438D-B9C6-18F7A03B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8E1F23-A619-4D9A-B21D-0999220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16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C11DEE-77F6-434A-8017-B1FDAA40A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2F2E9-B5C0-4211-92B4-31B635FF4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D026AC-3793-4E13-8A81-DBF475B4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C5ADF-7EB8-4616-BC5E-147FF78E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B86F35-E3BF-42F6-8C51-4520ED3F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4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46610C-B079-40AF-AFA2-F3B3E1CB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2508F8-CBF5-4FB9-9EE2-25BCCDF58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F0967F-3DA4-4DC7-B99E-52DB3069B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DBDA-E53E-4F89-A8E4-EE0387743937}" type="datetimeFigureOut">
              <a:rPr lang="nl-NL" smtClean="0"/>
              <a:t>31-7-2018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FF06FF-A4DA-49D1-A26A-7926C30D7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82579D-F40F-4812-ABDD-508AEB2F5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5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gre-exhibition.com/wp-content/uploads/sites/1/Transport-Customs-Handling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62BEE-7B08-46EC-B2FD-1A9A2153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46088"/>
          </a:xfrm>
        </p:spPr>
        <p:txBody>
          <a:bodyPr/>
          <a:lstStyle/>
          <a:p>
            <a:r>
              <a:rPr lang="nl-NL" dirty="0" err="1"/>
              <a:t>Cigre</a:t>
            </a:r>
            <a:r>
              <a:rPr lang="nl-NL" dirty="0"/>
              <a:t> Paris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C43BC0-FC97-4846-B84A-FADBF64CF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6565"/>
            <a:ext cx="9144000" cy="1808252"/>
          </a:xfrm>
        </p:spPr>
        <p:txBody>
          <a:bodyPr>
            <a:normAutofit lnSpcReduction="10000"/>
          </a:bodyPr>
          <a:lstStyle/>
          <a:p>
            <a:endParaRPr lang="nl-NL" sz="3600" dirty="0"/>
          </a:p>
          <a:p>
            <a:r>
              <a:rPr lang="nl-NL" sz="3600"/>
              <a:t>27-31 </a:t>
            </a:r>
            <a:r>
              <a:rPr lang="nl-NL" sz="3600" dirty="0"/>
              <a:t>August 2018</a:t>
            </a:r>
          </a:p>
          <a:p>
            <a:r>
              <a:rPr lang="nl-NL" sz="3600" dirty="0" err="1"/>
              <a:t>Palais</a:t>
            </a:r>
            <a:r>
              <a:rPr lang="nl-NL" sz="3600" dirty="0"/>
              <a:t> de </a:t>
            </a:r>
            <a:r>
              <a:rPr lang="nl-NL" sz="3600" dirty="0" err="1"/>
              <a:t>Congrès</a:t>
            </a:r>
            <a:endParaRPr lang="nl-NL" sz="36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521908E-74BE-4B34-9985-CD85E1E9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88" y="5296076"/>
            <a:ext cx="1828229" cy="94927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5A3148-4520-4D9A-A953-5B5C411B6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35" y="2761080"/>
            <a:ext cx="2514729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dirty="0"/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Upload SCL files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to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website  	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Doble, RTDS, </a:t>
            </a:r>
            <a:r>
              <a:rPr lang="nl-NL" sz="2000" dirty="0" err="1">
                <a:solidFill>
                  <a:srgbClr val="222222"/>
                </a:solidFill>
                <a:latin typeface="arial" panose="020B0604020202020204" pitchFamily="34" charset="0"/>
              </a:rPr>
              <a:t>Sisco</a:t>
            </a: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, TMW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LCD screen rental 24”– on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the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UCAIug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website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222222"/>
                </a:solidFill>
                <a:latin typeface="arial" panose="020B0604020202020204" pitchFamily="34" charset="0"/>
              </a:rPr>
              <a:t>Doble,Sisco</a:t>
            </a: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, RTDS, SEL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UCA Banner for long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wall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End July (Margaret/Ralph)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Henny ordered the Badges for the event - Done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Content USB sticks 		End July (Margaret &amp; Henny)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Platinum 100MB, Gold 60MB, Silver 20MB)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Load on the website by end of this week (7/27/18)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RTDS, DNVGL, Doble, </a:t>
            </a:r>
            <a:r>
              <a:rPr lang="nl-NL" sz="2000" dirty="0" err="1">
                <a:solidFill>
                  <a:srgbClr val="222222"/>
                </a:solidFill>
                <a:latin typeface="arial" panose="020B0604020202020204" pitchFamily="34" charset="0"/>
              </a:rPr>
              <a:t>Sisco</a:t>
            </a:r>
            <a:r>
              <a:rPr lang="nl-NL" sz="2000" dirty="0">
                <a:solidFill>
                  <a:srgbClr val="222222"/>
                </a:solidFill>
                <a:latin typeface="arial" panose="020B0604020202020204" pitchFamily="34" charset="0"/>
              </a:rPr>
              <a:t>, Sutton to load SEL</a:t>
            </a:r>
          </a:p>
        </p:txBody>
      </p:sp>
    </p:spTree>
    <p:extLst>
      <p:ext uri="{BB962C8B-B14F-4D97-AF65-F5344CB8AC3E}">
        <p14:creationId xmlns:p14="http://schemas.microsoft.com/office/powerpoint/2010/main" val="3196942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60022" y="831273"/>
            <a:ext cx="10497786" cy="579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Slide running presentation 	End of July (Margaret)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(Platinum 3, Gold and Silver 2 slides)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Send to Margaret by 8/7/18 – latest!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RTDS, Doble, TMW, DNVGL, SEL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Order CAT 6 cables copper and extender  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Are </a:t>
            </a:r>
            <a:r>
              <a:rPr lang="nl-N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ordered</a:t>
            </a: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, status delivery?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Update Demo Flyer 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Done</a:t>
            </a:r>
            <a:endParaRPr lang="nl-NL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Presentation Schedule Poster  End of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July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(Margaret)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UCAIug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Cigre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Pressrelease &gt; Press center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Prepare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announcement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61850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booth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meeting &gt; Press center (or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delegate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list?)</a:t>
            </a:r>
          </a:p>
        </p:txBody>
      </p:sp>
    </p:spTree>
    <p:extLst>
      <p:ext uri="{BB962C8B-B14F-4D97-AF65-F5344CB8AC3E}">
        <p14:creationId xmlns:p14="http://schemas.microsoft.com/office/powerpoint/2010/main" val="46119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logistics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err="1">
                <a:solidFill>
                  <a:srgbClr val="222222"/>
                </a:solidFill>
              </a:rPr>
              <a:t>Busticket</a:t>
            </a:r>
            <a:r>
              <a:rPr lang="nl-NL" sz="3200" dirty="0">
                <a:solidFill>
                  <a:srgbClr val="222222"/>
                </a:solidFill>
              </a:rPr>
              <a:t> </a:t>
            </a:r>
            <a:r>
              <a:rPr lang="nl-NL" sz="3200" dirty="0" err="1">
                <a:solidFill>
                  <a:srgbClr val="222222"/>
                </a:solidFill>
              </a:rPr>
              <a:t>from</a:t>
            </a:r>
            <a:r>
              <a:rPr lang="nl-NL" sz="3200" dirty="0">
                <a:solidFill>
                  <a:srgbClr val="222222"/>
                </a:solidFill>
              </a:rPr>
              <a:t> Charles de Gaulle, no </a:t>
            </a:r>
            <a:r>
              <a:rPr lang="nl-NL" sz="3200" dirty="0" err="1">
                <a:solidFill>
                  <a:srgbClr val="222222"/>
                </a:solidFill>
              </a:rPr>
              <a:t>costs</a:t>
            </a:r>
            <a:endParaRPr lang="nl-NL" sz="3200" dirty="0">
              <a:solidFill>
                <a:srgbClr val="22222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Sunday: Access to the Opening Ceremony on Sunday from 4pm &amp; cocktail afterwards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Monday: 61850 meeting at 4pm, open for all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Snacks and wine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Monday: cocktail o</a:t>
            </a:r>
            <a:r>
              <a:rPr lang="en-US" sz="3200" dirty="0"/>
              <a:t>pen to all in the Exhibition Halls on the 3 levels, from 6 pm to 8 pm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Booth Catering: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Drinks (coffee, tea, water, coke)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Daily lunch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Popcorn for visitors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rgbClr val="222222"/>
                </a:solidFill>
              </a:rPr>
              <a:t>Stroopwafels</a:t>
            </a:r>
            <a:r>
              <a:rPr lang="en-US" sz="3200" dirty="0">
                <a:solidFill>
                  <a:srgbClr val="222222"/>
                </a:solidFill>
              </a:rPr>
              <a:t> for visitors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9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/>
          <a:lstStyle/>
          <a:p>
            <a:pPr algn="ctr"/>
            <a:r>
              <a:rPr lang="nl-NL" dirty="0" err="1"/>
              <a:t>Signage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BA1D457-FDEF-4958-8C34-40C99C3F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160" y="1541531"/>
            <a:ext cx="8588586" cy="469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06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/>
          <a:lstStyle/>
          <a:p>
            <a:pPr algn="ctr"/>
            <a:r>
              <a:rPr lang="nl-NL" dirty="0" err="1"/>
              <a:t>Signage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28B0650-C7DF-4681-A502-27ED6393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86" y="1639613"/>
            <a:ext cx="10280641" cy="374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42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Booth Presentations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41433"/>
              </p:ext>
            </p:extLst>
          </p:nvPr>
        </p:nvGraphicFramePr>
        <p:xfrm>
          <a:off x="1376044" y="901641"/>
          <a:ext cx="8865235" cy="53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Worksheet" r:id="rId4" imgW="8275239" imgH="4983468" progId="Excel.Sheet.8">
                  <p:embed/>
                </p:oleObj>
              </mc:Choice>
              <mc:Fallback>
                <p:oleObj name="Worksheet" r:id="rId4" imgW="8275239" imgH="498346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6044" y="901641"/>
                        <a:ext cx="8865235" cy="53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517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Booth Presentations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376698"/>
              </p:ext>
            </p:extLst>
          </p:nvPr>
        </p:nvGraphicFramePr>
        <p:xfrm>
          <a:off x="1358900" y="995363"/>
          <a:ext cx="8821738" cy="547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Worksheet" r:id="rId4" imgW="8048786" imgH="4991043" progId="Excel.Sheet.8">
                  <p:embed/>
                </p:oleObj>
              </mc:Choice>
              <mc:Fallback>
                <p:oleObj name="Worksheet" r:id="rId4" imgW="8048786" imgH="499104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58900" y="995363"/>
                        <a:ext cx="8821738" cy="547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893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/>
              <a:t>Open </a:t>
            </a:r>
            <a:r>
              <a:rPr lang="nl-NL" dirty="0" err="1"/>
              <a:t>slots</a:t>
            </a:r>
            <a:r>
              <a:rPr lang="nl-NL" dirty="0"/>
              <a:t>: 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Monday</a:t>
            </a:r>
            <a:r>
              <a:rPr lang="nl-NL" dirty="0"/>
              <a:t> 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8C3BA887-36A1-43D1-BF1A-72F466EAC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049951"/>
              </p:ext>
            </p:extLst>
          </p:nvPr>
        </p:nvGraphicFramePr>
        <p:xfrm>
          <a:off x="380489" y="783442"/>
          <a:ext cx="11159869" cy="5231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6949">
                  <a:extLst>
                    <a:ext uri="{9D8B030D-6E8A-4147-A177-3AD203B41FA5}">
                      <a16:colId xmlns:a16="http://schemas.microsoft.com/office/drawing/2014/main" val="2916062745"/>
                    </a:ext>
                  </a:extLst>
                </a:gridCol>
                <a:gridCol w="599316">
                  <a:extLst>
                    <a:ext uri="{9D8B030D-6E8A-4147-A177-3AD203B41FA5}">
                      <a16:colId xmlns:a16="http://schemas.microsoft.com/office/drawing/2014/main" val="1709393723"/>
                    </a:ext>
                  </a:extLst>
                </a:gridCol>
                <a:gridCol w="6560917">
                  <a:extLst>
                    <a:ext uri="{9D8B030D-6E8A-4147-A177-3AD203B41FA5}">
                      <a16:colId xmlns:a16="http://schemas.microsoft.com/office/drawing/2014/main" val="3873374051"/>
                    </a:ext>
                  </a:extLst>
                </a:gridCol>
                <a:gridCol w="1332687">
                  <a:extLst>
                    <a:ext uri="{9D8B030D-6E8A-4147-A177-3AD203B41FA5}">
                      <a16:colId xmlns:a16="http://schemas.microsoft.com/office/drawing/2014/main" val="3957742176"/>
                    </a:ext>
                  </a:extLst>
                </a:gridCol>
              </a:tblGrid>
              <a:tr h="697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Time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no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Assigned to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Pref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2704573994"/>
                  </a:ext>
                </a:extLst>
              </a:tr>
              <a:tr h="29745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3558012478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2084673878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14.10-14.30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OPEN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1760564721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14:30-14:50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PCI – ERCOT’s nodal market solution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836730974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14:50-15:10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SISCO: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Management Using CIM and IEC 61850</a:t>
                      </a: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b"/>
                </a:tc>
                <a:extLst>
                  <a:ext uri="{0D108BD9-81ED-4DB2-BD59-A6C34878D82A}">
                    <a16:rowId xmlns:a16="http://schemas.microsoft.com/office/drawing/2014/main" val="941718793"/>
                  </a:ext>
                </a:extLst>
              </a:tr>
              <a:tr h="518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15:10-15:30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TMW: Testing protocol gateways, HMIs, and SCADA in a simulated IEC 61850 system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3042644309"/>
                  </a:ext>
                </a:extLst>
              </a:tr>
              <a:tr h="12324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15:30-15:50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DNV GL PRP/HSR conformance and functional testing on Ethernet switches and IEDs (Bas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effectLst/>
                        </a:rPr>
                        <a:t> Mulder)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3368796011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15:50-16:10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RTDS IEC 61850 representation of switchgear, switch controller, and interlocking functions for real-time simulations;</a:t>
                      </a:r>
                      <a:endParaRPr lang="nl-NL" sz="1600" dirty="0">
                        <a:effectLst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1293978072"/>
                  </a:ext>
                </a:extLst>
              </a:tr>
              <a:tr h="594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16:10-18.00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UCA 61850 User’s Group Meeting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Chair: Bas Mulder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408865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480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/>
              <a:t>Open Slot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Tuesday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7EEF2C9-2314-4A2A-9755-CC59ED454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988995"/>
              </p:ext>
            </p:extLst>
          </p:nvPr>
        </p:nvGraphicFramePr>
        <p:xfrm>
          <a:off x="1252233" y="854695"/>
          <a:ext cx="8780882" cy="53233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9772">
                  <a:extLst>
                    <a:ext uri="{9D8B030D-6E8A-4147-A177-3AD203B41FA5}">
                      <a16:colId xmlns:a16="http://schemas.microsoft.com/office/drawing/2014/main" val="25053816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867453509"/>
                    </a:ext>
                  </a:extLst>
                </a:gridCol>
                <a:gridCol w="6052564">
                  <a:extLst>
                    <a:ext uri="{9D8B030D-6E8A-4147-A177-3AD203B41FA5}">
                      <a16:colId xmlns:a16="http://schemas.microsoft.com/office/drawing/2014/main" val="4228104148"/>
                    </a:ext>
                  </a:extLst>
                </a:gridCol>
                <a:gridCol w="794416">
                  <a:extLst>
                    <a:ext uri="{9D8B030D-6E8A-4147-A177-3AD203B41FA5}">
                      <a16:colId xmlns:a16="http://schemas.microsoft.com/office/drawing/2014/main" val="525006528"/>
                    </a:ext>
                  </a:extLst>
                </a:gridCol>
              </a:tblGrid>
              <a:tr h="700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No</a:t>
                      </a: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Pref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1905849385"/>
                  </a:ext>
                </a:extLst>
              </a:tr>
              <a:tr h="276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12.00-12.30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</a:rPr>
                        <a:t>Doble</a:t>
                      </a:r>
                      <a:r>
                        <a:rPr lang="en-US" sz="1600" dirty="0">
                          <a:effectLst/>
                        </a:rPr>
                        <a:t>: 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 (30 min presentation)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1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2073421362"/>
                  </a:ext>
                </a:extLst>
              </a:tr>
              <a:tr h="7118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12:20-12:40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RTDS: Integrated testing for IEC 61850 compatible IEDs in a simulated smart automation system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2901899330"/>
                  </a:ext>
                </a:extLst>
              </a:tr>
              <a:tr h="276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12:40-13:00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PCI-</a:t>
                      </a:r>
                      <a:r>
                        <a:rPr lang="en-US" sz="1600" baseline="0" dirty="0">
                          <a:effectLst/>
                        </a:rPr>
                        <a:t> T-nexus AEP’s Network Model Management Solution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2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2566706081"/>
                  </a:ext>
                </a:extLst>
              </a:tr>
              <a:tr h="9645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13:00-13:20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SEL: 10X: Power System Technology 10 Years Ahead of Industry</a:t>
                      </a:r>
                      <a:r>
                        <a:rPr lang="nl-NL" sz="1600" dirty="0">
                          <a:solidFill>
                            <a:schemeClr val="tx1"/>
                          </a:solidFill>
                          <a:effectLst/>
                        </a:rPr>
                        <a:t> - IEC 61850 Edition 2 System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3584094789"/>
                  </a:ext>
                </a:extLst>
              </a:tr>
              <a:tr h="949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13:20-13:40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TMW Testing protocol gateways, HMIs, and SCADA in a simulated IEC 61850 system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3359057792"/>
                  </a:ext>
                </a:extLst>
              </a:tr>
              <a:tr h="474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13:40-14:00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and Solutions for GOOSE Traffic Monitoring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1876828250"/>
                  </a:ext>
                </a:extLst>
              </a:tr>
              <a:tr h="474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14:00-14:20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OPEN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extLst>
                  <a:ext uri="{0D108BD9-81ED-4DB2-BD59-A6C34878D82A}">
                    <a16:rowId xmlns:a16="http://schemas.microsoft.com/office/drawing/2014/main" val="78922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813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/>
              <a:t>Slot </a:t>
            </a:r>
            <a:r>
              <a:rPr lang="nl-NL" dirty="0" err="1"/>
              <a:t>assignment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Wednesday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DF5DD993-A520-4CB1-82FD-09C4617A2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496352"/>
              </p:ext>
            </p:extLst>
          </p:nvPr>
        </p:nvGraphicFramePr>
        <p:xfrm>
          <a:off x="403761" y="783443"/>
          <a:ext cx="10865922" cy="5868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190">
                  <a:extLst>
                    <a:ext uri="{9D8B030D-6E8A-4147-A177-3AD203B41FA5}">
                      <a16:colId xmlns:a16="http://schemas.microsoft.com/office/drawing/2014/main" val="2437391138"/>
                    </a:ext>
                  </a:extLst>
                </a:gridCol>
                <a:gridCol w="575788">
                  <a:extLst>
                    <a:ext uri="{9D8B030D-6E8A-4147-A177-3AD203B41FA5}">
                      <a16:colId xmlns:a16="http://schemas.microsoft.com/office/drawing/2014/main" val="4001790542"/>
                    </a:ext>
                  </a:extLst>
                </a:gridCol>
                <a:gridCol w="7405919">
                  <a:extLst>
                    <a:ext uri="{9D8B030D-6E8A-4147-A177-3AD203B41FA5}">
                      <a16:colId xmlns:a16="http://schemas.microsoft.com/office/drawing/2014/main" val="2458298345"/>
                    </a:ext>
                  </a:extLst>
                </a:gridCol>
                <a:gridCol w="961025">
                  <a:extLst>
                    <a:ext uri="{9D8B030D-6E8A-4147-A177-3AD203B41FA5}">
                      <a16:colId xmlns:a16="http://schemas.microsoft.com/office/drawing/2014/main" val="3991356300"/>
                    </a:ext>
                  </a:extLst>
                </a:gridCol>
              </a:tblGrid>
              <a:tr h="558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Assigned to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Pref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9076274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 – 12.20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trike="noStrike" dirty="0">
                          <a:effectLst/>
                        </a:rPr>
                        <a:t>DNV GL IEC 61850 utility profile testing (Bas</a:t>
                      </a:r>
                      <a:r>
                        <a:rPr lang="en-US" sz="1600" strike="noStrike" baseline="0" dirty="0">
                          <a:effectLst/>
                        </a:rPr>
                        <a:t> Mulder)</a:t>
                      </a:r>
                      <a:endParaRPr lang="nl-NL" sz="1600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755411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TMW: Practical use of Edition 2 testing features in live IEC 61850 systems</a:t>
                      </a:r>
                      <a:endParaRPr lang="nl-NL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2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5968864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 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SEL: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IEC 61850 communications for Wide Area synchronized analog data acquisition to create previously impossible solutions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666478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17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IEC 61850 to Distributed Energy Resources (DER)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3447879"/>
                  </a:ext>
                </a:extLst>
              </a:tr>
              <a:tr h="15578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Schneider Electric ‘Process bus in Breaker and a half solutions’  - Tutorial</a:t>
                      </a:r>
                      <a:endParaRPr lang="nl-N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4281908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 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Schneider Electric ‘IEC 61869 process bus – What are the key differences – 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498713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14:00 – 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SEL</a:t>
                      </a:r>
                      <a:r>
                        <a:rPr lang="en-US" sz="1600" u="none" strike="noStrike" baseline="0" dirty="0">
                          <a:effectLst/>
                          <a:latin typeface="+mn-lt"/>
                        </a:rPr>
                        <a:t>: 10X: 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power system technology 10 years ahead of industry</a:t>
                      </a:r>
                      <a:r>
                        <a:rPr lang="en-US" sz="1600" u="none" strike="noStrike" baseline="0" dirty="0">
                          <a:effectLst/>
                          <a:latin typeface="+mn-lt"/>
                        </a:rPr>
                        <a:t> – cyber risk and threat defenses</a:t>
                      </a:r>
                      <a:endParaRPr lang="en-US" sz="1600" b="0" i="0" u="none" strike="noStrike" dirty="0">
                        <a:solidFill>
                          <a:srgbClr val="222222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7336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00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/>
              <a:t>Open </a:t>
            </a:r>
            <a:r>
              <a:rPr lang="nl-NL" dirty="0" err="1"/>
              <a:t>Slots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Thursday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BAD655D-8A6B-4AEF-8D44-AA741B031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999918"/>
              </p:ext>
            </p:extLst>
          </p:nvPr>
        </p:nvGraphicFramePr>
        <p:xfrm>
          <a:off x="966951" y="1082566"/>
          <a:ext cx="9501351" cy="4566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6776">
                  <a:extLst>
                    <a:ext uri="{9D8B030D-6E8A-4147-A177-3AD203B41FA5}">
                      <a16:colId xmlns:a16="http://schemas.microsoft.com/office/drawing/2014/main" val="4172667732"/>
                    </a:ext>
                  </a:extLst>
                </a:gridCol>
                <a:gridCol w="735501">
                  <a:extLst>
                    <a:ext uri="{9D8B030D-6E8A-4147-A177-3AD203B41FA5}">
                      <a16:colId xmlns:a16="http://schemas.microsoft.com/office/drawing/2014/main" val="816716249"/>
                    </a:ext>
                  </a:extLst>
                </a:gridCol>
                <a:gridCol w="6340666">
                  <a:extLst>
                    <a:ext uri="{9D8B030D-6E8A-4147-A177-3AD203B41FA5}">
                      <a16:colId xmlns:a16="http://schemas.microsoft.com/office/drawing/2014/main" val="1896421056"/>
                    </a:ext>
                  </a:extLst>
                </a:gridCol>
                <a:gridCol w="848408">
                  <a:extLst>
                    <a:ext uri="{9D8B030D-6E8A-4147-A177-3AD203B41FA5}">
                      <a16:colId xmlns:a16="http://schemas.microsoft.com/office/drawing/2014/main" val="1611053021"/>
                    </a:ext>
                  </a:extLst>
                </a:gridCol>
              </a:tblGrid>
              <a:tr h="544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Assigned to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Pref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775669"/>
                  </a:ext>
                </a:extLst>
              </a:tr>
              <a:tr h="80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12:00 – 12:20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21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OPEN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914259"/>
                  </a:ext>
                </a:extLst>
              </a:tr>
              <a:tr h="80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22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</a:rPr>
                        <a:t>Doble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 (30</a:t>
                      </a:r>
                      <a:r>
                        <a:rPr lang="en-US" sz="1600" u="none" strike="noStrike" baseline="0" dirty="0">
                          <a:effectLst/>
                          <a:latin typeface="+mn-lt"/>
                        </a:rPr>
                        <a:t> min presentation)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4664241"/>
                  </a:ext>
                </a:extLst>
              </a:tr>
              <a:tr h="402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OPEN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3862958"/>
                  </a:ext>
                </a:extLst>
              </a:tr>
              <a:tr h="80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Schneider Electric Unified IED modeling using IEC 61850 Flexible Product Naming 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9243281"/>
                  </a:ext>
                </a:extLst>
              </a:tr>
              <a:tr h="80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OPEN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427020"/>
                  </a:ext>
                </a:extLst>
              </a:tr>
              <a:tr h="402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26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600" dirty="0">
                          <a:effectLst/>
                        </a:rPr>
                        <a:t>OPEN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168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82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45406-3E49-488E-BEA2-52DCDF82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IEC 61850 Breaker Failure Demo – IED Configuration Guidelines - Ralph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C1B637-C407-4305-BC3A-7C448CCE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16" y="5543602"/>
            <a:ext cx="1828229" cy="949273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ED439236-7834-43AA-BA5D-B2856D386829}"/>
              </a:ext>
            </a:extLst>
          </p:cNvPr>
          <p:cNvSpPr/>
          <p:nvPr/>
        </p:nvSpPr>
        <p:spPr>
          <a:xfrm>
            <a:off x="658760" y="1690688"/>
            <a:ext cx="9143356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July 25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Second round of ICD files due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 8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Final SCD/CID files available for testing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 26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Setup and test at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Cigre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(Sunday, 2 pm)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Questions/remarks?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068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45406-3E49-488E-BEA2-52DCDF82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business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C1B637-C407-4305-BC3A-7C448CCE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16" y="5543602"/>
            <a:ext cx="1828229" cy="9492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FBF9D0D-7860-4488-96CD-42C4843D589B}"/>
              </a:ext>
            </a:extLst>
          </p:cNvPr>
          <p:cNvSpPr txBox="1"/>
          <p:nvPr/>
        </p:nvSpPr>
        <p:spPr>
          <a:xfrm>
            <a:off x="963561" y="1690688"/>
            <a:ext cx="86917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err="1"/>
              <a:t>Shipping</a:t>
            </a:r>
            <a:r>
              <a:rPr lang="nl-NL" sz="3200" b="1" dirty="0"/>
              <a:t> </a:t>
            </a:r>
            <a:r>
              <a:rPr lang="nl-NL" sz="3200" b="1" dirty="0" err="1"/>
              <a:t>your</a:t>
            </a:r>
            <a:r>
              <a:rPr lang="nl-NL" sz="3200" b="1" dirty="0"/>
              <a:t> </a:t>
            </a:r>
            <a:r>
              <a:rPr lang="nl-NL" sz="3200" b="1" dirty="0" err="1"/>
              <a:t>collateral</a:t>
            </a:r>
            <a:r>
              <a:rPr lang="nl-NL" sz="3200" b="1" dirty="0"/>
              <a:t>: </a:t>
            </a:r>
            <a:r>
              <a:rPr lang="nl-NL" sz="3200" dirty="0">
                <a:hlinkClick r:id="rId3"/>
              </a:rPr>
              <a:t>http://www.cigre-exhibition.com/wp-content/uploads/sites/1/Transport-Customs-Handling2.pdf</a:t>
            </a:r>
            <a:endParaRPr lang="nl-NL" sz="3200" dirty="0"/>
          </a:p>
          <a:p>
            <a:endParaRPr lang="nl-NL" sz="3200" dirty="0"/>
          </a:p>
          <a:p>
            <a:r>
              <a:rPr lang="nl-NL" sz="3200" dirty="0"/>
              <a:t>Booth hand-over: Sun. 26th August, 2pm</a:t>
            </a:r>
          </a:p>
          <a:p>
            <a:r>
              <a:rPr lang="nl-NL" sz="3200" dirty="0" err="1"/>
              <a:t>Dismantling</a:t>
            </a:r>
            <a:r>
              <a:rPr lang="nl-NL" sz="3200" dirty="0"/>
              <a:t> </a:t>
            </a:r>
            <a:r>
              <a:rPr lang="nl-NL" sz="3200" dirty="0" err="1"/>
              <a:t>booth</a:t>
            </a:r>
            <a:r>
              <a:rPr lang="nl-NL" sz="3200" dirty="0"/>
              <a:t>: </a:t>
            </a:r>
            <a:r>
              <a:rPr lang="nl-NL" sz="3200" dirty="0" err="1"/>
              <a:t>Fri</a:t>
            </a:r>
            <a:r>
              <a:rPr lang="nl-NL" sz="3200" dirty="0"/>
              <a:t>. 31st August, 4pm</a:t>
            </a:r>
          </a:p>
        </p:txBody>
      </p:sp>
    </p:spTree>
    <p:extLst>
      <p:ext uri="{BB962C8B-B14F-4D97-AF65-F5344CB8AC3E}">
        <p14:creationId xmlns:p14="http://schemas.microsoft.com/office/powerpoint/2010/main" val="42819440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BA2E6391103C4AAE154CB24012FD63" ma:contentTypeVersion="0" ma:contentTypeDescription="Create a new document." ma:contentTypeScope="" ma:versionID="dd45fdf133bbc37a408939f63d52af4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4EFB092-10B4-438B-8BE7-6EA4C256F810}"/>
</file>

<file path=customXml/itemProps2.xml><?xml version="1.0" encoding="utf-8"?>
<ds:datastoreItem xmlns:ds="http://schemas.openxmlformats.org/officeDocument/2006/customXml" ds:itemID="{4A459081-2BBB-4F26-BDB6-AE2F592A5A63}"/>
</file>

<file path=customXml/itemProps3.xml><?xml version="1.0" encoding="utf-8"?>
<ds:datastoreItem xmlns:ds="http://schemas.openxmlformats.org/officeDocument/2006/customXml" ds:itemID="{3A921E88-05FC-495A-9717-AE5D147DF007}"/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536</Words>
  <Application>Microsoft Office PowerPoint</Application>
  <PresentationFormat>Breedbeeld</PresentationFormat>
  <Paragraphs>196</Paragraphs>
  <Slides>14</Slides>
  <Notes>0</Notes>
  <HiddenSlides>3</HiddenSlides>
  <MMClips>0</MMClips>
  <ScaleCrop>false</ScaleCrop>
  <HeadingPairs>
    <vt:vector size="8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Courier New</vt:lpstr>
      <vt:lpstr>Mangal</vt:lpstr>
      <vt:lpstr>Symbol</vt:lpstr>
      <vt:lpstr>Times New Roman</vt:lpstr>
      <vt:lpstr>Wingdings</vt:lpstr>
      <vt:lpstr>Kantoorthema</vt:lpstr>
      <vt:lpstr>Worksheet</vt:lpstr>
      <vt:lpstr>Cigre Paris</vt:lpstr>
      <vt:lpstr>Actionlist</vt:lpstr>
      <vt:lpstr>Actionlist</vt:lpstr>
      <vt:lpstr>Booth logistics</vt:lpstr>
      <vt:lpstr>Signage</vt:lpstr>
      <vt:lpstr>Signage</vt:lpstr>
      <vt:lpstr>Booth Presentations</vt:lpstr>
      <vt:lpstr>Booth Presentations</vt:lpstr>
      <vt:lpstr> Open slots:  presentations Monday  </vt:lpstr>
      <vt:lpstr> Open Slot presentations Tuesday </vt:lpstr>
      <vt:lpstr> Slot assignment presentations Wednesday </vt:lpstr>
      <vt:lpstr> Open Slots presentations Thursday </vt:lpstr>
      <vt:lpstr>IEC 61850 Breaker Failure Demo – IED Configuration Guidelines - Ralph </vt:lpstr>
      <vt:lpstr>Any other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Cigre Paris</dc:title>
  <dc:creator>Henny Van de Bovenkamp</dc:creator>
  <cp:lastModifiedBy>Henny Wieland</cp:lastModifiedBy>
  <cp:revision>85</cp:revision>
  <cp:lastPrinted>2018-07-13T13:47:15Z</cp:lastPrinted>
  <dcterms:created xsi:type="dcterms:W3CDTF">2018-05-22T09:36:00Z</dcterms:created>
  <dcterms:modified xsi:type="dcterms:W3CDTF">2018-07-31T12:20:35Z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0x0101004FBA2E6391103C4AAE154CB24012FD63</vt:lpwstr>
  </property>
</Properties>
</file>