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emf" ContentType="image/x-emf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8" r:id="rId4"/>
    <p:sldId id="260" r:id="rId5"/>
    <p:sldId id="283" r:id="rId6"/>
    <p:sldId id="291" r:id="rId7"/>
    <p:sldId id="274" r:id="rId8"/>
    <p:sldId id="277" r:id="rId9"/>
    <p:sldId id="289" r:id="rId10"/>
    <p:sldId id="284" r:id="rId11"/>
    <p:sldId id="290" r:id="rId12"/>
    <p:sldId id="280" r:id="rId13"/>
  </p:sldIdLst>
  <p:sldSz cx="12192000" cy="6858000"/>
  <p:notesSz cx="7023100" cy="9309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7B968-EA9C-4390-AE14-E34495286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D93B5E2-13B4-4DB6-A613-ADDFB0CE9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8080E1-E068-471B-8EA2-0B4FD1EA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4061D8-3600-4197-9A03-7BB5457FC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701FFA-37E0-4E5D-BCF8-03447EE1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2587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19AA39-202C-413A-86B5-3B8035A06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8CF7C9-CBCB-4630-9B90-DFA74CEF6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35B795-66D3-4D0C-8A9E-1CECDA3D9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062FE4-9E7A-44A3-B200-F3FB88E5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AA9C9D-9953-41DE-8AD9-8C629815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208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EE9BA-F52A-4D40-BE85-5F9DE8B9E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687B13-10B6-4AFC-822B-460BFCE49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ADF3B9-277A-4887-A402-DFF2BF29B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31F141-C4D6-46D0-83FC-4576D31F9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C0F626-FD97-4948-BED9-4C8F5B53A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79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000F1-416D-4676-A335-571EFEDCD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A6858C-471A-4C02-9383-2663E0183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44FE18B-7AD8-4127-8E95-5E20245FA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71C21FD-39C1-42B3-B5B9-8453EE9E8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05EFFA9-7136-452A-9237-80B5C342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796D42-E76A-40CC-88CF-F7145845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998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EABEB-BBCA-4848-A2F5-9F045D27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4016DB-61A8-46B6-9C8A-57E92E7E7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DC302CA-B875-44A4-A66A-270707C52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F43DC48-556B-4A12-8A71-05CB2F54C1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C518BF8-C17C-4C14-A6D2-A22151E85F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4651CD3-10E3-4F98-BB3F-84DFA5159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C29C32A-12C7-41B7-A74C-584B9A0AB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843D7FD-164E-413C-8885-306A5FC19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15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C4FFB-0962-46A5-8027-8102ECF2C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C8DF6AE-1025-4E66-A324-978F5C96C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262ADCF-4582-4EE5-B92C-32A84E886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4D8E029-32EE-480B-908E-5E93B24F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924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96133DF-D1C7-416A-B932-0CDF467D1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4136B5E-D125-4F31-BE36-9377F7AB1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4B03708-1184-457A-94C4-F6BF0DD8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33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CEA03-34D4-41AB-8FE3-1AF6FB430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A37854-AD73-4A87-8C8B-4AD8D234E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37D507E-9F57-453E-82A0-DB86FBE3C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A40C6E-683D-4C87-A820-A964D16C8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655368C-7468-4B33-91DB-50583B455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04BB62-EACF-4318-AB4D-CD76D825E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7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11689A-6FB6-4877-9997-D62954BC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BE395F1-D6BE-46F6-8B6D-42C6037A8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63A2CB-A5C0-41D5-8F80-2740AEA63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77FF1AB-E057-42D3-8FE3-AD4A423F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124BDA-CBA8-4C88-9530-329E244C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45B4160-C288-4F65-BD19-EE500E5EC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805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0C9C6-D64A-4D3D-8369-3D9BF1136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9ED4842-7B29-4E66-AD30-D6DFF6E76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ACCEF9-0ABE-44F1-95E3-75BF10C9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507024-CC2B-438D-B9C6-18F7A03BC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8E1F23-A619-4D9A-B21D-099922092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7166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7C11DEE-77F6-434A-8017-B1FDAA40A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B12F2E9-B5C0-4211-92B4-31B635FF4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BD026AC-3793-4E13-8A81-DBF475B4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CC5ADF-7EB8-4616-BC5E-147FF78E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B86F35-E3BF-42F6-8C51-4520ED3F9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046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546610C-B079-40AF-AFA2-F3B3E1CB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32508F8-CBF5-4FB9-9EE2-25BCCDF58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F0967F-3DA4-4DC7-B99E-52DB3069B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4DBDA-E53E-4F89-A8E4-EE0387743937}" type="datetimeFigureOut">
              <a:rPr lang="nl-NL" smtClean="0"/>
              <a:t>14-8-2018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FF06FF-A4DA-49D1-A26A-7926C30D7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82579D-F40F-4812-ABDD-508AEB2F5E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85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gre-exhibition.com/wp-content/uploads/sites/1/Transport-Customs-Handling2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762BEE-7B08-46EC-B2FD-1A9A2153C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46088"/>
          </a:xfrm>
        </p:spPr>
        <p:txBody>
          <a:bodyPr/>
          <a:lstStyle/>
          <a:p>
            <a:r>
              <a:rPr lang="nl-NL" dirty="0" err="1"/>
              <a:t>Cigre</a:t>
            </a:r>
            <a:r>
              <a:rPr lang="nl-NL" dirty="0"/>
              <a:t> Paris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5C43BC0-FC97-4846-B84A-FADBF64CF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6565"/>
            <a:ext cx="9144000" cy="1808252"/>
          </a:xfrm>
        </p:spPr>
        <p:txBody>
          <a:bodyPr>
            <a:normAutofit lnSpcReduction="10000"/>
          </a:bodyPr>
          <a:lstStyle/>
          <a:p>
            <a:endParaRPr lang="nl-NL" sz="3600" dirty="0"/>
          </a:p>
          <a:p>
            <a:r>
              <a:rPr lang="nl-NL" sz="3600"/>
              <a:t>27-31 </a:t>
            </a:r>
            <a:r>
              <a:rPr lang="nl-NL" sz="3600" dirty="0"/>
              <a:t>August 2018</a:t>
            </a:r>
          </a:p>
          <a:p>
            <a:r>
              <a:rPr lang="nl-NL" sz="3600" dirty="0" err="1"/>
              <a:t>Palais</a:t>
            </a:r>
            <a:r>
              <a:rPr lang="nl-NL" sz="3600" dirty="0"/>
              <a:t> de </a:t>
            </a:r>
            <a:r>
              <a:rPr lang="nl-NL" sz="3600" dirty="0" err="1"/>
              <a:t>Congrès</a:t>
            </a:r>
            <a:endParaRPr lang="nl-NL" sz="360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521908E-74BE-4B34-9985-CD85E1E97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988" y="5296076"/>
            <a:ext cx="1828229" cy="94927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75A3148-4520-4D9A-A953-5B5C411B6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35" y="2761080"/>
            <a:ext cx="2514729" cy="113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4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logistics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717981" y="820763"/>
            <a:ext cx="104977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C00000"/>
                </a:solidFill>
              </a:rPr>
              <a:t>Sunday: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Building up demo as of 2pm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Access to the Opening Ceremony on Sunday from 4pm &amp; cocktail afterwards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C00000"/>
                </a:solidFill>
              </a:rPr>
              <a:t>Monday:</a:t>
            </a:r>
            <a:r>
              <a:rPr lang="en-US" sz="3200" dirty="0"/>
              <a:t>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61850 meeting at 4pm, open for all, snacks and wine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Show is open until 8pm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22222"/>
                </a:solidFill>
              </a:rPr>
              <a:t>Cocktails o</a:t>
            </a:r>
            <a:r>
              <a:rPr lang="en-US" sz="3200" dirty="0"/>
              <a:t>pen to all in the Exhibition Halls on the 3 levels, from 6 pm to 8 pm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>
                <a:solidFill>
                  <a:srgbClr val="C00000"/>
                </a:solidFill>
              </a:rPr>
              <a:t>Friday:</a:t>
            </a:r>
            <a:r>
              <a:rPr lang="nl-NL" sz="3200" dirty="0">
                <a:solidFill>
                  <a:srgbClr val="222222"/>
                </a:solidFill>
              </a:rPr>
              <a:t> </a:t>
            </a:r>
            <a:r>
              <a:rPr lang="nl-NL" sz="3200" dirty="0" err="1">
                <a:solidFill>
                  <a:srgbClr val="222222"/>
                </a:solidFill>
              </a:rPr>
              <a:t>tear</a:t>
            </a:r>
            <a:r>
              <a:rPr lang="nl-NL" sz="3200" dirty="0">
                <a:solidFill>
                  <a:srgbClr val="222222"/>
                </a:solidFill>
              </a:rPr>
              <a:t> down </a:t>
            </a:r>
            <a:r>
              <a:rPr lang="nl-NL" sz="3200" dirty="0" err="1">
                <a:solidFill>
                  <a:srgbClr val="222222"/>
                </a:solidFill>
              </a:rPr>
              <a:t>booth</a:t>
            </a:r>
            <a:r>
              <a:rPr lang="nl-NL" sz="3200" dirty="0">
                <a:solidFill>
                  <a:srgbClr val="222222"/>
                </a:solidFill>
              </a:rPr>
              <a:t> as of 4pm</a:t>
            </a:r>
          </a:p>
        </p:txBody>
      </p:sp>
    </p:spTree>
    <p:extLst>
      <p:ext uri="{BB962C8B-B14F-4D97-AF65-F5344CB8AC3E}">
        <p14:creationId xmlns:p14="http://schemas.microsoft.com/office/powerpoint/2010/main" val="242279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3594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b="1" dirty="0">
                <a:latin typeface="+mn-lt"/>
              </a:rPr>
              <a:t>Security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717981" y="820763"/>
            <a:ext cx="104977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rgbClr val="222222"/>
              </a:solidFill>
            </a:endParaRPr>
          </a:p>
          <a:p>
            <a:r>
              <a:rPr lang="nl-NL" sz="3600" dirty="0">
                <a:solidFill>
                  <a:srgbClr val="222222"/>
                </a:solidFill>
              </a:rPr>
              <a:t>Security </a:t>
            </a:r>
            <a:r>
              <a:rPr lang="nl-NL" sz="3600" dirty="0" err="1">
                <a:solidFill>
                  <a:srgbClr val="222222"/>
                </a:solidFill>
              </a:rPr>
              <a:t>ordered</a:t>
            </a:r>
            <a:r>
              <a:rPr lang="nl-NL" sz="3600" dirty="0">
                <a:solidFill>
                  <a:srgbClr val="222222"/>
                </a:solidFill>
              </a:rPr>
              <a:t>:</a:t>
            </a:r>
            <a:br>
              <a:rPr lang="nl-NL" sz="3600" dirty="0">
                <a:solidFill>
                  <a:srgbClr val="222222"/>
                </a:solidFill>
              </a:rPr>
            </a:br>
            <a:endParaRPr lang="nl-NL" sz="3600" dirty="0">
              <a:solidFill>
                <a:srgbClr val="222222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Sun 26/08	 	19.00-8.00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Mon. 27/08 	18.30-8.00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Tue. 28/08 		18.30-8.00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Wed. 28/08 	18.30-8.00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Thu. 29/08 		18.30-8.00</a:t>
            </a:r>
            <a:endParaRPr lang="nl-NL" sz="3600" dirty="0">
              <a:solidFill>
                <a:srgbClr val="2222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3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953"/>
            <a:ext cx="10515600" cy="1072248"/>
          </a:xfrm>
        </p:spPr>
        <p:txBody>
          <a:bodyPr/>
          <a:lstStyle/>
          <a:p>
            <a:pPr algn="ctr"/>
            <a:r>
              <a:rPr lang="nl-NL" b="1" dirty="0">
                <a:latin typeface="+mn-lt"/>
              </a:rPr>
              <a:t>Actionlist – </a:t>
            </a:r>
            <a:r>
              <a:rPr lang="nl-NL" b="1" dirty="0" err="1">
                <a:latin typeface="+mn-lt"/>
              </a:rPr>
              <a:t>done</a:t>
            </a:r>
            <a:r>
              <a:rPr lang="nl-NL" b="1" dirty="0">
                <a:latin typeface="+mn-lt"/>
              </a:rPr>
              <a:t>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1C3A1016-3DF4-469F-8895-88E0F901B2A9}"/>
              </a:ext>
            </a:extLst>
          </p:cNvPr>
          <p:cNvSpPr/>
          <p:nvPr/>
        </p:nvSpPr>
        <p:spPr>
          <a:xfrm>
            <a:off x="950025" y="855024"/>
            <a:ext cx="1081842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CAT 6 </a:t>
            </a:r>
            <a:r>
              <a:rPr lang="nl-NL" sz="3600" dirty="0" err="1">
                <a:solidFill>
                  <a:srgbClr val="222222"/>
                </a:solidFill>
                <a:latin typeface="arial" panose="020B0604020202020204" pitchFamily="34" charset="0"/>
              </a:rPr>
              <a:t>cables</a:t>
            </a:r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3600" dirty="0" err="1">
                <a:solidFill>
                  <a:srgbClr val="222222"/>
                </a:solidFill>
                <a:latin typeface="arial" panose="020B0604020202020204" pitchFamily="34" charset="0"/>
              </a:rPr>
              <a:t>copper</a:t>
            </a:r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 – </a:t>
            </a:r>
            <a:r>
              <a:rPr lang="nl-NL" sz="3600" dirty="0" err="1">
                <a:solidFill>
                  <a:srgbClr val="222222"/>
                </a:solidFill>
                <a:latin typeface="arial" panose="020B0604020202020204" pitchFamily="34" charset="0"/>
              </a:rPr>
              <a:t>received</a:t>
            </a:r>
            <a:endParaRPr lang="nl-NL" sz="36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Flyer – </a:t>
            </a:r>
            <a:r>
              <a:rPr lang="nl-NL" sz="3600" dirty="0" err="1">
                <a:solidFill>
                  <a:srgbClr val="222222"/>
                </a:solidFill>
                <a:latin typeface="arial" panose="020B0604020202020204" pitchFamily="34" charset="0"/>
              </a:rPr>
              <a:t>done</a:t>
            </a:r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 (</a:t>
            </a:r>
            <a:r>
              <a:rPr lang="nl-NL" sz="3600" dirty="0" err="1">
                <a:solidFill>
                  <a:srgbClr val="222222"/>
                </a:solidFill>
                <a:latin typeface="arial" panose="020B0604020202020204" pitchFamily="34" charset="0"/>
              </a:rPr>
              <a:t>printed</a:t>
            </a:r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USB sticks </a:t>
            </a:r>
            <a:r>
              <a:rPr lang="nl-NL" sz="3600" dirty="0" err="1">
                <a:solidFill>
                  <a:srgbClr val="222222"/>
                </a:solidFill>
                <a:latin typeface="arial" panose="020B0604020202020204" pitchFamily="34" charset="0"/>
              </a:rPr>
              <a:t>ordered</a:t>
            </a:r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: 3.0 – 16GB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NL" sz="3600" dirty="0">
                <a:solidFill>
                  <a:srgbClr val="222222"/>
                </a:solidFill>
                <a:latin typeface="arial" panose="020B0604020202020204" pitchFamily="34" charset="0"/>
              </a:rPr>
              <a:t>delivery Mon. 20 August</a:t>
            </a:r>
            <a:b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</a:b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nl-NL" sz="20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5324105-4A1A-4433-8ECF-7B321CC8B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266" y="2177235"/>
            <a:ext cx="1911995" cy="125176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1E4B810-0002-45C3-BF71-C9B1A5780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29" y="3727028"/>
            <a:ext cx="10028571" cy="25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4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273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/>
              <a:t>Desk </a:t>
            </a:r>
            <a:r>
              <a:rPr lang="nl-NL" dirty="0" err="1"/>
              <a:t>assignment</a:t>
            </a:r>
            <a:r>
              <a:rPr lang="nl-NL" dirty="0"/>
              <a:t>:</a:t>
            </a:r>
            <a:br>
              <a:rPr lang="nl-NL" dirty="0"/>
            </a:br>
            <a:r>
              <a:rPr lang="nl-NL" dirty="0"/>
              <a:t>desk 4 SEL – </a:t>
            </a:r>
            <a:r>
              <a:rPr lang="nl-NL" dirty="0" err="1"/>
              <a:t>other</a:t>
            </a:r>
            <a:r>
              <a:rPr lang="nl-NL" dirty="0"/>
              <a:t> desks?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28B0650-C7DF-4681-A502-27ED63939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32" y="1771770"/>
            <a:ext cx="11996335" cy="436611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FF52BB1-9FBA-42EC-9C0C-C39BD3C963DD}"/>
              </a:ext>
            </a:extLst>
          </p:cNvPr>
          <p:cNvSpPr txBox="1"/>
          <p:nvPr/>
        </p:nvSpPr>
        <p:spPr>
          <a:xfrm flipH="1">
            <a:off x="1418896" y="3216166"/>
            <a:ext cx="294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CE6262C-F1BC-4317-982B-B9666A376E2E}"/>
              </a:ext>
            </a:extLst>
          </p:cNvPr>
          <p:cNvSpPr txBox="1"/>
          <p:nvPr/>
        </p:nvSpPr>
        <p:spPr>
          <a:xfrm>
            <a:off x="2087105" y="3310759"/>
            <a:ext cx="294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A25596B-BFA9-45C1-9807-4E407E606AE4}"/>
              </a:ext>
            </a:extLst>
          </p:cNvPr>
          <p:cNvSpPr txBox="1"/>
          <p:nvPr/>
        </p:nvSpPr>
        <p:spPr>
          <a:xfrm>
            <a:off x="2608171" y="3313387"/>
            <a:ext cx="294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496A7BC-2496-4FE2-B3CA-C2006CBF39E7}"/>
              </a:ext>
            </a:extLst>
          </p:cNvPr>
          <p:cNvSpPr txBox="1"/>
          <p:nvPr/>
        </p:nvSpPr>
        <p:spPr>
          <a:xfrm>
            <a:off x="3463849" y="3406821"/>
            <a:ext cx="90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92DE409-7877-4513-96E9-5F1C630754D7}"/>
              </a:ext>
            </a:extLst>
          </p:cNvPr>
          <p:cNvSpPr txBox="1"/>
          <p:nvPr/>
        </p:nvSpPr>
        <p:spPr>
          <a:xfrm>
            <a:off x="3984913" y="3406822"/>
            <a:ext cx="294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F514096-F487-481B-9008-7EEA64349AEA}"/>
              </a:ext>
            </a:extLst>
          </p:cNvPr>
          <p:cNvSpPr txBox="1"/>
          <p:nvPr/>
        </p:nvSpPr>
        <p:spPr>
          <a:xfrm>
            <a:off x="4761186" y="3451490"/>
            <a:ext cx="294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C2BB00D-8934-47EE-8052-3C800100E93A}"/>
              </a:ext>
            </a:extLst>
          </p:cNvPr>
          <p:cNvSpPr txBox="1"/>
          <p:nvPr/>
        </p:nvSpPr>
        <p:spPr>
          <a:xfrm>
            <a:off x="5707117" y="3565946"/>
            <a:ext cx="294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65142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953"/>
            <a:ext cx="10515600" cy="1072248"/>
          </a:xfrm>
        </p:spPr>
        <p:txBody>
          <a:bodyPr/>
          <a:lstStyle/>
          <a:p>
            <a:pPr algn="ctr"/>
            <a:r>
              <a:rPr lang="nl-NL" b="1" dirty="0">
                <a:latin typeface="+mn-lt"/>
              </a:rPr>
              <a:t>Actionlist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1C3A1016-3DF4-469F-8895-88E0F901B2A9}"/>
              </a:ext>
            </a:extLst>
          </p:cNvPr>
          <p:cNvSpPr/>
          <p:nvPr/>
        </p:nvSpPr>
        <p:spPr>
          <a:xfrm>
            <a:off x="950025" y="855024"/>
            <a:ext cx="108184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Running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presentations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-missing: </a:t>
            </a:r>
            <a:r>
              <a:rPr lang="nl-NL" sz="2800" dirty="0">
                <a:solidFill>
                  <a:srgbClr val="C00000"/>
                </a:solidFill>
                <a:latin typeface="arial" panose="020B0604020202020204" pitchFamily="34" charset="0"/>
              </a:rPr>
              <a:t>KERI, </a:t>
            </a:r>
            <a:r>
              <a:rPr lang="nl-NL" sz="2800" dirty="0" err="1">
                <a:solidFill>
                  <a:srgbClr val="C00000"/>
                </a:solidFill>
                <a:latin typeface="arial" panose="020B0604020202020204" pitchFamily="34" charset="0"/>
              </a:rPr>
              <a:t>Opal</a:t>
            </a:r>
            <a:r>
              <a:rPr lang="nl-NL" sz="2800" dirty="0">
                <a:solidFill>
                  <a:srgbClr val="C00000"/>
                </a:solidFill>
                <a:latin typeface="arial" panose="020B0604020202020204" pitchFamily="34" charset="0"/>
              </a:rPr>
              <a:t>-RT, SISCO, Schneider, SEL (</a:t>
            </a:r>
            <a:r>
              <a:rPr lang="nl-NL" sz="2800" dirty="0" err="1">
                <a:solidFill>
                  <a:srgbClr val="C00000"/>
                </a:solidFill>
                <a:latin typeface="arial" panose="020B0604020202020204" pitchFamily="34" charset="0"/>
              </a:rPr>
              <a:t>old</a:t>
            </a:r>
            <a:r>
              <a:rPr lang="nl-NL" sz="2800" dirty="0">
                <a:solidFill>
                  <a:srgbClr val="C00000"/>
                </a:solidFill>
                <a:latin typeface="arial" panose="020B0604020202020204" pitchFamily="34" charset="0"/>
              </a:rPr>
              <a:t> files?)</a:t>
            </a:r>
          </a:p>
          <a:p>
            <a:endParaRPr lang="nl-NL" sz="20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754CC41-76A6-4A19-8AF3-D478A89E0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29" y="2151089"/>
            <a:ext cx="1147762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448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b="1" dirty="0"/>
              <a:t>Actionlist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838200" y="831273"/>
            <a:ext cx="111579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Update Demo Flyer @ printer		</a:t>
            </a:r>
            <a:endParaRPr lang="nl-NL" sz="32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Presentation Schedule Poster,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approval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final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schedule</a:t>
            </a:r>
            <a:endParaRPr lang="nl-NL" sz="32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Upload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booth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presentations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to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the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site (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not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1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yet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!)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UCAIug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Cigre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Pressrelease &gt; Press center: </a:t>
            </a:r>
          </a:p>
          <a:p>
            <a:pPr lvl="1"/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Pressrelease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approved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Prepare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C00000"/>
                </a:solidFill>
                <a:latin typeface="arial" panose="020B0604020202020204" pitchFamily="34" charset="0"/>
              </a:rPr>
              <a:t>announcement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61850 </a:t>
            </a: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booth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meeting: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Press center </a:t>
            </a: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and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3200" dirty="0">
                <a:solidFill>
                  <a:srgbClr val="C00000"/>
                </a:solidFill>
                <a:latin typeface="arial" panose="020B0604020202020204" pitchFamily="34" charset="0"/>
              </a:rPr>
              <a:t>mailing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delegate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 list</a:t>
            </a:r>
          </a:p>
        </p:txBody>
      </p:sp>
    </p:spTree>
    <p:extLst>
      <p:ext uri="{BB962C8B-B14F-4D97-AF65-F5344CB8AC3E}">
        <p14:creationId xmlns:p14="http://schemas.microsoft.com/office/powerpoint/2010/main" val="461194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Monday</a:t>
            </a:r>
            <a:r>
              <a:rPr lang="nl-NL" dirty="0"/>
              <a:t> 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8C3BA887-36A1-43D1-BF1A-72F466EAC8C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0489" y="783442"/>
          <a:ext cx="11159869" cy="5428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6949">
                  <a:extLst>
                    <a:ext uri="{9D8B030D-6E8A-4147-A177-3AD203B41FA5}">
                      <a16:colId xmlns:a16="http://schemas.microsoft.com/office/drawing/2014/main" val="2916062745"/>
                    </a:ext>
                  </a:extLst>
                </a:gridCol>
                <a:gridCol w="599316">
                  <a:extLst>
                    <a:ext uri="{9D8B030D-6E8A-4147-A177-3AD203B41FA5}">
                      <a16:colId xmlns:a16="http://schemas.microsoft.com/office/drawing/2014/main" val="1709393723"/>
                    </a:ext>
                  </a:extLst>
                </a:gridCol>
                <a:gridCol w="6560917">
                  <a:extLst>
                    <a:ext uri="{9D8B030D-6E8A-4147-A177-3AD203B41FA5}">
                      <a16:colId xmlns:a16="http://schemas.microsoft.com/office/drawing/2014/main" val="3873374051"/>
                    </a:ext>
                  </a:extLst>
                </a:gridCol>
                <a:gridCol w="1332687">
                  <a:extLst>
                    <a:ext uri="{9D8B030D-6E8A-4147-A177-3AD203B41FA5}">
                      <a16:colId xmlns:a16="http://schemas.microsoft.com/office/drawing/2014/main" val="3957742176"/>
                    </a:ext>
                  </a:extLst>
                </a:gridCol>
              </a:tblGrid>
              <a:tr h="6974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Time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no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Assigned to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2704573994"/>
                  </a:ext>
                </a:extLst>
              </a:tr>
              <a:tr h="29745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012478"/>
                  </a:ext>
                </a:extLst>
              </a:tr>
              <a:tr h="4830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673878"/>
                  </a:ext>
                </a:extLst>
              </a:tr>
              <a:tr h="297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14.10-14.30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UCAIug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presentation, Margaret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564721"/>
                  </a:ext>
                </a:extLst>
              </a:tr>
              <a:tr h="315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14:30-14:50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PCI – ERCOT’s nodal market solution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730974"/>
                  </a:ext>
                </a:extLst>
              </a:tr>
              <a:tr h="297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14:50-15:10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 SISCO: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Management Using CIM and IEC 61850</a:t>
                      </a: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718793"/>
                  </a:ext>
                </a:extLst>
              </a:tr>
              <a:tr h="518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15:10-15:30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TMW:  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Testing HMIs, PLCs, and Protocol Gateways in a Simulated IEC 61850 System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644309"/>
                  </a:ext>
                </a:extLst>
              </a:tr>
              <a:tr h="670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15:30-15:50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SISCO</a:t>
                      </a:r>
                      <a:r>
                        <a:rPr lang="nl-NL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: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Challenges and Solutions for GOOSE Traffic Monitoring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96011"/>
                  </a:ext>
                </a:extLst>
              </a:tr>
              <a:tr h="297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15:50-16:10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RTDS IEC 61850 representation of switchgear, switch controller, and interlocking functions for real-time simulations;</a:t>
                      </a:r>
                      <a:endParaRPr lang="nl-NL" sz="1800" dirty="0">
                        <a:effectLst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978072"/>
                  </a:ext>
                </a:extLst>
              </a:tr>
              <a:tr h="594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16:10-18.00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UCA 61850 User’s Group Meeting</a:t>
                      </a:r>
                      <a:endParaRPr lang="nl-NL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Chair: Bas Mulder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657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480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Tuesday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27EEF2C9-2314-4A2A-9755-CC59ED454AB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26648" y="783443"/>
          <a:ext cx="9767725" cy="5872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8440">
                  <a:extLst>
                    <a:ext uri="{9D8B030D-6E8A-4147-A177-3AD203B41FA5}">
                      <a16:colId xmlns:a16="http://schemas.microsoft.com/office/drawing/2014/main" val="25053816"/>
                    </a:ext>
                  </a:extLst>
                </a:gridCol>
                <a:gridCol w="382805">
                  <a:extLst>
                    <a:ext uri="{9D8B030D-6E8A-4147-A177-3AD203B41FA5}">
                      <a16:colId xmlns:a16="http://schemas.microsoft.com/office/drawing/2014/main" val="867453509"/>
                    </a:ext>
                  </a:extLst>
                </a:gridCol>
                <a:gridCol w="6732784">
                  <a:extLst>
                    <a:ext uri="{9D8B030D-6E8A-4147-A177-3AD203B41FA5}">
                      <a16:colId xmlns:a16="http://schemas.microsoft.com/office/drawing/2014/main" val="4228104148"/>
                    </a:ext>
                  </a:extLst>
                </a:gridCol>
                <a:gridCol w="883696">
                  <a:extLst>
                    <a:ext uri="{9D8B030D-6E8A-4147-A177-3AD203B41FA5}">
                      <a16:colId xmlns:a16="http://schemas.microsoft.com/office/drawing/2014/main" val="525006528"/>
                    </a:ext>
                  </a:extLst>
                </a:gridCol>
              </a:tblGrid>
              <a:tr h="7103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Time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No</a:t>
                      </a: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Assigned to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/>
                </a:tc>
                <a:extLst>
                  <a:ext uri="{0D108BD9-81ED-4DB2-BD59-A6C34878D82A}">
                    <a16:rowId xmlns:a16="http://schemas.microsoft.com/office/drawing/2014/main" val="1905849385"/>
                  </a:ext>
                </a:extLst>
              </a:tr>
              <a:tr h="7412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12.00-12.30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</a:rPr>
                        <a:t>Doble</a:t>
                      </a:r>
                      <a:r>
                        <a:rPr lang="en-US" sz="1800" dirty="0">
                          <a:effectLst/>
                        </a:rPr>
                        <a:t>: </a:t>
                      </a:r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“Secure and Efficient Testing of IEC 61850-Based Protection and Control Systems” (30 min presentation)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421362"/>
                  </a:ext>
                </a:extLst>
              </a:tr>
              <a:tr h="7213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12:20-12:40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RTDS: Integrated testing for IEC 61850 compatible IEDs in a simulated smart automation system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7289" marR="6728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899330"/>
                  </a:ext>
                </a:extLst>
              </a:tr>
              <a:tr h="280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12:40-13:00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PCI-</a:t>
                      </a:r>
                      <a:r>
                        <a:rPr lang="en-US" sz="1800" baseline="0" dirty="0">
                          <a:effectLst/>
                        </a:rPr>
                        <a:t> T-nexus AEP’s Network Model Management Solution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706081"/>
                  </a:ext>
                </a:extLst>
              </a:tr>
              <a:tr h="9774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13:00-13:20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SEL:  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10X: Power System Technology 10 Years Ahead of Industry – International Standards-Based Communications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7289" marR="6728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094789"/>
                  </a:ext>
                </a:extLst>
              </a:tr>
              <a:tr h="9883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13:20-13:40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TMW: </a:t>
                      </a:r>
                      <a:r>
                        <a:rPr lang="en-US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 Better Way To Test:  IEC 61850 Testing Features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057792"/>
                  </a:ext>
                </a:extLst>
              </a:tr>
              <a:tr h="500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13:40-14:00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SISCO: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Challenges and Solutions for GOOSE Traffic Monitoring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/>
                </a:tc>
                <a:extLst>
                  <a:ext uri="{0D108BD9-81ED-4DB2-BD59-A6C34878D82A}">
                    <a16:rowId xmlns:a16="http://schemas.microsoft.com/office/drawing/2014/main" val="1876828250"/>
                  </a:ext>
                </a:extLst>
              </a:tr>
              <a:tr h="50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14:00-14:20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13</a:t>
                      </a: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RTDS IEC 61850 representation of switchgear, switch controller, and interlocking functions for real-time simulations;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689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7785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Wednesday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DF5DD993-A520-4CB1-82FD-09C4617A2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3761" y="783443"/>
          <a:ext cx="10865922" cy="5222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3190">
                  <a:extLst>
                    <a:ext uri="{9D8B030D-6E8A-4147-A177-3AD203B41FA5}">
                      <a16:colId xmlns:a16="http://schemas.microsoft.com/office/drawing/2014/main" val="2437391138"/>
                    </a:ext>
                  </a:extLst>
                </a:gridCol>
                <a:gridCol w="575788">
                  <a:extLst>
                    <a:ext uri="{9D8B030D-6E8A-4147-A177-3AD203B41FA5}">
                      <a16:colId xmlns:a16="http://schemas.microsoft.com/office/drawing/2014/main" val="4001790542"/>
                    </a:ext>
                  </a:extLst>
                </a:gridCol>
                <a:gridCol w="7405919">
                  <a:extLst>
                    <a:ext uri="{9D8B030D-6E8A-4147-A177-3AD203B41FA5}">
                      <a16:colId xmlns:a16="http://schemas.microsoft.com/office/drawing/2014/main" val="2458298345"/>
                    </a:ext>
                  </a:extLst>
                </a:gridCol>
                <a:gridCol w="961025">
                  <a:extLst>
                    <a:ext uri="{9D8B030D-6E8A-4147-A177-3AD203B41FA5}">
                      <a16:colId xmlns:a16="http://schemas.microsoft.com/office/drawing/2014/main" val="3991356300"/>
                    </a:ext>
                  </a:extLst>
                </a:gridCol>
              </a:tblGrid>
              <a:tr h="5584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Time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Slot No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Assigned to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9076274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12.00 – 12.20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14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trike="noStrike" dirty="0">
                          <a:effectLst/>
                        </a:rPr>
                        <a:t>DNV GL IEC 61850 utility profile testing (Bas</a:t>
                      </a:r>
                      <a:r>
                        <a:rPr lang="en-US" sz="1800" strike="noStrike" baseline="0" dirty="0">
                          <a:effectLst/>
                        </a:rPr>
                        <a:t> Mulder)</a:t>
                      </a:r>
                      <a:endParaRPr lang="nl-NL" sz="1800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554115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12:20 – 12:40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>
                          <a:effectLst/>
                        </a:rPr>
                        <a:t>TMW: </a:t>
                      </a:r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Testing HMIs, PLCs, and Protocol Gateways in a Simulated IEC 61850 System</a:t>
                      </a:r>
                      <a:endParaRPr lang="nl-NL" sz="1800" dirty="0"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968864"/>
                  </a:ext>
                </a:extLst>
              </a:tr>
              <a:tr h="461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12:40 – 13:00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16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SEL: 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Wide-Area Synchronized GOOSE Message Analog Data Acquisition Creates Previously Impossible Solutions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666478"/>
                  </a:ext>
                </a:extLst>
              </a:tr>
              <a:tr h="714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13:00 – 13:20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17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SISCO: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 IEC 61850 to Distributed Energy Resources (DER)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447879"/>
                  </a:ext>
                </a:extLst>
              </a:tr>
              <a:tr h="206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13:20 – 13:40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18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Schneider Electric ‘Process bus in Breaker and a half solutions’  - Tutorial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281908"/>
                  </a:ext>
                </a:extLst>
              </a:tr>
              <a:tr h="5178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13:40 – 14:00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19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Schneider Electric ‘IEC 61869 process bus – What are the key differences – 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987135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14:00 – 14:20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SEL</a:t>
                      </a:r>
                      <a:r>
                        <a:rPr lang="en-US" sz="1800" u="none" strike="noStrike" baseline="0" dirty="0">
                          <a:effectLst/>
                          <a:latin typeface="+mn-lt"/>
                        </a:rPr>
                        <a:t>: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10X: Power System Technology 10 Years Ahead of Industry – Cyber Risk and Threat Defenses 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336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336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Thursday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ABAD655D-8A6B-4AEF-8D44-AA741B0316E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66951" y="1082566"/>
          <a:ext cx="9501351" cy="53676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6776">
                  <a:extLst>
                    <a:ext uri="{9D8B030D-6E8A-4147-A177-3AD203B41FA5}">
                      <a16:colId xmlns:a16="http://schemas.microsoft.com/office/drawing/2014/main" val="4172667732"/>
                    </a:ext>
                  </a:extLst>
                </a:gridCol>
                <a:gridCol w="735501">
                  <a:extLst>
                    <a:ext uri="{9D8B030D-6E8A-4147-A177-3AD203B41FA5}">
                      <a16:colId xmlns:a16="http://schemas.microsoft.com/office/drawing/2014/main" val="816716249"/>
                    </a:ext>
                  </a:extLst>
                </a:gridCol>
                <a:gridCol w="6340666">
                  <a:extLst>
                    <a:ext uri="{9D8B030D-6E8A-4147-A177-3AD203B41FA5}">
                      <a16:colId xmlns:a16="http://schemas.microsoft.com/office/drawing/2014/main" val="1896421056"/>
                    </a:ext>
                  </a:extLst>
                </a:gridCol>
                <a:gridCol w="848408">
                  <a:extLst>
                    <a:ext uri="{9D8B030D-6E8A-4147-A177-3AD203B41FA5}">
                      <a16:colId xmlns:a16="http://schemas.microsoft.com/office/drawing/2014/main" val="1611053021"/>
                    </a:ext>
                  </a:extLst>
                </a:gridCol>
              </a:tblGrid>
              <a:tr h="568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Time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Slot No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Assigned to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2775669"/>
                  </a:ext>
                </a:extLst>
              </a:tr>
              <a:tr h="840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12:00 – 12:20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21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noProof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Open</a:t>
                      </a:r>
                      <a:endParaRPr lang="en-US" sz="1800" noProof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914259"/>
                  </a:ext>
                </a:extLst>
              </a:tr>
              <a:tr h="840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12:20 – 12:50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22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</a:rPr>
                        <a:t>Doble</a:t>
                      </a:r>
                      <a:r>
                        <a:rPr lang="en-US" sz="1800" dirty="0">
                          <a:effectLst/>
                        </a:rPr>
                        <a:t>:</a:t>
                      </a:r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“Secure and Efficient Testing of IEC 61850-Based Protection and Control Systems”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664241"/>
                  </a:ext>
                </a:extLst>
              </a:tr>
              <a:tr h="6155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12:40– 13:00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23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DNV GL PRP/HSR conformance and functional testing on Ethernet switches and IEDs (Bas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effectLst/>
                        </a:rPr>
                        <a:t> Mulder)</a:t>
                      </a:r>
                      <a:r>
                        <a:rPr lang="nl-NL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862958"/>
                  </a:ext>
                </a:extLst>
              </a:tr>
              <a:tr h="840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13:00 – 13:20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24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Schneider Electric Unified IED modeling using IEC 61850 Flexible Product Naming 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243281"/>
                  </a:ext>
                </a:extLst>
              </a:tr>
              <a:tr h="840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13:20 – 13:40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25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Schneider Electric ‘IEC 61869 process bus – What are the key differences – 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427020"/>
                  </a:ext>
                </a:extLst>
              </a:tr>
              <a:tr h="5282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13:40– 14:00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26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SEL: 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Award-Winning Microgrid Controller Uses GOOSE Messages to Balance Utility Ties and Intermittent Renewables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168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915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445406-3E49-488E-BEA2-52DCDF82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Any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business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1C1B637-C407-4305-BC3A-7C448CCE8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116" y="5543602"/>
            <a:ext cx="1828229" cy="94927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FBF9D0D-7860-4488-96CD-42C4843D589B}"/>
              </a:ext>
            </a:extLst>
          </p:cNvPr>
          <p:cNvSpPr txBox="1"/>
          <p:nvPr/>
        </p:nvSpPr>
        <p:spPr>
          <a:xfrm>
            <a:off x="963561" y="1690688"/>
            <a:ext cx="86917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err="1"/>
              <a:t>Shipping</a:t>
            </a:r>
            <a:r>
              <a:rPr lang="nl-NL" sz="3200" b="1" dirty="0"/>
              <a:t> </a:t>
            </a:r>
            <a:r>
              <a:rPr lang="nl-NL" sz="3200" b="1" dirty="0" err="1"/>
              <a:t>your</a:t>
            </a:r>
            <a:r>
              <a:rPr lang="nl-NL" sz="3200" b="1" dirty="0"/>
              <a:t> </a:t>
            </a:r>
            <a:r>
              <a:rPr lang="nl-NL" sz="3200" b="1" dirty="0" err="1"/>
              <a:t>collateral</a:t>
            </a:r>
            <a:r>
              <a:rPr lang="nl-NL" sz="3200" b="1" dirty="0"/>
              <a:t>: </a:t>
            </a:r>
            <a:r>
              <a:rPr lang="nl-NL" sz="3200" dirty="0">
                <a:hlinkClick r:id="rId3"/>
              </a:rPr>
              <a:t>http://www.cigre-exhibition.com/wp-content/uploads/sites/1/Transport-Customs-Handling2.pdf</a:t>
            </a:r>
            <a:endParaRPr lang="nl-NL" sz="3200" dirty="0"/>
          </a:p>
          <a:p>
            <a:endParaRPr lang="nl-NL" sz="3200" dirty="0"/>
          </a:p>
          <a:p>
            <a:r>
              <a:rPr lang="nl-NL" sz="3200" dirty="0"/>
              <a:t>Booth hand-over: Sun. 26th August, 2pm</a:t>
            </a:r>
          </a:p>
          <a:p>
            <a:r>
              <a:rPr lang="nl-NL" sz="3200" dirty="0" err="1"/>
              <a:t>Dismantling</a:t>
            </a:r>
            <a:r>
              <a:rPr lang="nl-NL" sz="3200" dirty="0"/>
              <a:t> </a:t>
            </a:r>
            <a:r>
              <a:rPr lang="nl-NL" sz="3200" dirty="0" err="1"/>
              <a:t>booth</a:t>
            </a:r>
            <a:r>
              <a:rPr lang="nl-NL" sz="3200" dirty="0"/>
              <a:t>: </a:t>
            </a:r>
            <a:r>
              <a:rPr lang="nl-NL" sz="3200" dirty="0" err="1"/>
              <a:t>Fri</a:t>
            </a:r>
            <a:r>
              <a:rPr lang="nl-NL" sz="3200" dirty="0"/>
              <a:t>. 31st August, 4pm</a:t>
            </a:r>
          </a:p>
        </p:txBody>
      </p:sp>
    </p:spTree>
    <p:extLst>
      <p:ext uri="{BB962C8B-B14F-4D97-AF65-F5344CB8AC3E}">
        <p14:creationId xmlns:p14="http://schemas.microsoft.com/office/powerpoint/2010/main" val="42819440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BA2E6391103C4AAE154CB24012FD63" ma:contentTypeVersion="0" ma:contentTypeDescription="Create a new document." ma:contentTypeScope="" ma:versionID="dd45fdf133bbc37a408939f63d52af4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E4962D8-0568-4B42-9B48-D0CE59C4AFFE}"/>
</file>

<file path=customXml/itemProps2.xml><?xml version="1.0" encoding="utf-8"?>
<ds:datastoreItem xmlns:ds="http://schemas.openxmlformats.org/officeDocument/2006/customXml" ds:itemID="{B1902773-C864-485D-B815-C21E6AE4C0CE}"/>
</file>

<file path=customXml/itemProps3.xml><?xml version="1.0" encoding="utf-8"?>
<ds:datastoreItem xmlns:ds="http://schemas.openxmlformats.org/officeDocument/2006/customXml" ds:itemID="{C32DF524-7720-4125-B3FB-4C4764EC26A9}"/>
</file>

<file path=docProps/app.xml><?xml version="1.0" encoding="utf-8"?>
<Properties xmlns="http://schemas.openxmlformats.org/officeDocument/2006/extended-properties" xmlns:vt="http://schemas.openxmlformats.org/officeDocument/2006/docPropsVTypes">
  <TotalTime>2039</TotalTime>
  <Words>502</Words>
  <Application>Microsoft Office PowerPoint</Application>
  <PresentationFormat>Breedbeeld</PresentationFormat>
  <Paragraphs>181</Paragraphs>
  <Slides>12</Slides>
  <Notes>0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9" baseType="lpstr">
      <vt:lpstr>Arial</vt:lpstr>
      <vt:lpstr>Arial</vt:lpstr>
      <vt:lpstr>Calibri</vt:lpstr>
      <vt:lpstr>Calibri Light</vt:lpstr>
      <vt:lpstr>Mangal</vt:lpstr>
      <vt:lpstr>Wingdings</vt:lpstr>
      <vt:lpstr>Kantoorthema</vt:lpstr>
      <vt:lpstr>Cigre Paris</vt:lpstr>
      <vt:lpstr>Booth logistics</vt:lpstr>
      <vt:lpstr>Security</vt:lpstr>
      <vt:lpstr>Actionlist – done!</vt:lpstr>
      <vt:lpstr>Desk assignment: desk 4 SEL – other desks?</vt:lpstr>
      <vt:lpstr>Actionlist</vt:lpstr>
      <vt:lpstr>Actionlist</vt:lpstr>
      <vt:lpstr> Booth presentations Monday  </vt:lpstr>
      <vt:lpstr> Booth presentations Tuesday </vt:lpstr>
      <vt:lpstr> Booth presentations Wednesday </vt:lpstr>
      <vt:lpstr> Booth presentations Thursday </vt:lpstr>
      <vt:lpstr>Any other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Cigre Paris</dc:title>
  <dc:creator>Henny Van de Bovenkamp</dc:creator>
  <cp:lastModifiedBy>Henny Wieland</cp:lastModifiedBy>
  <cp:revision>113</cp:revision>
  <cp:lastPrinted>2018-07-13T13:47:15Z</cp:lastPrinted>
  <dcterms:created xsi:type="dcterms:W3CDTF">2018-05-22T09:36:00Z</dcterms:created>
  <dcterms:modified xsi:type="dcterms:W3CDTF">2018-08-14T16:56:47Z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0x0101004FBA2E6391103C4AAE154CB24012FD63</vt:lpwstr>
  </property>
</Properties>
</file>