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337" r:id="rId5"/>
    <p:sldId id="339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6" autoAdjust="0"/>
    <p:restoredTop sz="95915" autoAdjust="0"/>
  </p:normalViewPr>
  <p:slideViewPr>
    <p:cSldViewPr>
      <p:cViewPr>
        <p:scale>
          <a:sx n="90" d="100"/>
          <a:sy n="90" d="100"/>
        </p:scale>
        <p:origin x="-768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EFBF1-C57F-493D-8428-422C49E0B42D}" type="datetimeFigureOut">
              <a:rPr lang="en-US" smtClean="0"/>
              <a:pPr/>
              <a:t>07/21/2018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98DA1-C174-4D21-A04A-561CC2757F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32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25000">
              <a:schemeClr val="bg1"/>
            </a:gs>
            <a:gs pos="100000">
              <a:schemeClr val="bg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721"/>
            <a:ext cx="9143269" cy="51439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597819"/>
            <a:ext cx="3810000" cy="120253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914650"/>
            <a:ext cx="3276600" cy="12573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733800"/>
          </a:xfrm>
        </p:spPr>
        <p:txBody>
          <a:bodyPr/>
          <a:lstStyle>
            <a:lvl1pPr marL="252000" indent="-252000">
              <a:spcAft>
                <a:spcPts val="100"/>
              </a:spcAft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40000" indent="-25200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33800" y="4781550"/>
            <a:ext cx="2057400" cy="2286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4781550"/>
            <a:ext cx="3505200" cy="242888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3950"/>
            <a:ext cx="4038600" cy="3581399"/>
          </a:xfrm>
        </p:spPr>
        <p:txBody>
          <a:bodyPr/>
          <a:lstStyle>
            <a:lvl1pPr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lang="en-US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3950"/>
            <a:ext cx="4038600" cy="3581399"/>
          </a:xfrm>
        </p:spPr>
        <p:txBody>
          <a:bodyPr/>
          <a:lstStyle>
            <a:lvl1pPr>
              <a:defRPr lang="en-US" sz="2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en-US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4857750"/>
            <a:ext cx="3886200" cy="242888"/>
          </a:xfrm>
        </p:spPr>
        <p:txBody>
          <a:bodyPr/>
          <a:lstStyle>
            <a:lvl1pPr algn="l">
              <a:defRPr sz="950"/>
            </a:lvl1pPr>
          </a:lstStyle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4812506"/>
            <a:ext cx="2133600" cy="273844"/>
          </a:xfrm>
        </p:spPr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en-US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52000" lvl="0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Click to edit Master text styles</a:t>
            </a:r>
          </a:p>
          <a:p>
            <a:pPr marL="252000" lvl="1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Second level</a:t>
            </a:r>
          </a:p>
          <a:p>
            <a:pPr marL="252000" lvl="2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Third level</a:t>
            </a:r>
          </a:p>
          <a:p>
            <a:pPr marL="252000" lvl="3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Fourth level</a:t>
            </a:r>
          </a:p>
          <a:p>
            <a:pPr marL="252000" lvl="4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25000">
              <a:schemeClr val="bg1"/>
            </a:gs>
            <a:gs pos="100000">
              <a:schemeClr val="bg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op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" y="0"/>
            <a:ext cx="9143997" cy="81301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689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3950"/>
            <a:ext cx="8229600" cy="34706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4857750"/>
            <a:ext cx="3886200" cy="242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©2016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Doble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Engineering Company. All Rights Reserved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32884-D1EF-4FEC-8281-E066F687EE4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spcBef>
          <a:spcPct val="20000"/>
        </a:spcBef>
        <a:spcAft>
          <a:spcPts val="100"/>
        </a:spcAft>
        <a:buClr>
          <a:schemeClr val="tx2"/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25000">
              <a:schemeClr val="bg1"/>
            </a:gs>
            <a:gs pos="100000">
              <a:schemeClr val="bg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4372069"/>
            <a:ext cx="4800600" cy="43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400" dirty="0" smtClean="0"/>
              <a:t>6 voltage sources: 75 V, 150 V, 300 V   convertible to currents </a:t>
            </a:r>
          </a:p>
          <a:p>
            <a:pPr>
              <a:lnSpc>
                <a:spcPts val="1300"/>
              </a:lnSpc>
            </a:pPr>
            <a:r>
              <a:rPr lang="en-US" sz="1400" dirty="0" smtClean="0"/>
              <a:t>                                   up to 3 A, 3ph;  or 9 A, 1ph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4105300"/>
            <a:ext cx="51816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6 current sources: </a:t>
            </a:r>
            <a:r>
              <a:rPr lang="en-US" sz="1400" dirty="0" smtClean="0"/>
              <a:t>8.75 A</a:t>
            </a:r>
            <a:r>
              <a:rPr lang="en-US" sz="1400" dirty="0"/>
              <a:t>, </a:t>
            </a:r>
            <a:r>
              <a:rPr lang="en-US" sz="1400" dirty="0" smtClean="0"/>
              <a:t>17.5 A</a:t>
            </a:r>
            <a:r>
              <a:rPr lang="en-US" sz="1400" dirty="0"/>
              <a:t>, </a:t>
            </a:r>
            <a:r>
              <a:rPr lang="en-US" sz="1400" dirty="0" smtClean="0"/>
              <a:t>35 A, 70 A  3ph  or  210 </a:t>
            </a:r>
            <a:r>
              <a:rPr lang="en-US" sz="1400" dirty="0"/>
              <a:t>A 1ph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5237533" y="4400675"/>
            <a:ext cx="36023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GOOSE signals: 1024 </a:t>
            </a:r>
            <a:r>
              <a:rPr lang="en-US" sz="1400" b="1" dirty="0">
                <a:solidFill>
                  <a:srgbClr val="0070C0"/>
                </a:solidFill>
              </a:rPr>
              <a:t>inputs </a:t>
            </a:r>
            <a:r>
              <a:rPr lang="en-US" sz="1400" b="1" dirty="0" smtClean="0">
                <a:solidFill>
                  <a:srgbClr val="0070C0"/>
                </a:solidFill>
              </a:rPr>
              <a:t>, 1024 </a:t>
            </a:r>
            <a:r>
              <a:rPr lang="en-US" sz="1400" b="1" dirty="0">
                <a:solidFill>
                  <a:srgbClr val="0070C0"/>
                </a:solidFill>
              </a:rPr>
              <a:t>outputs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5433" y="4702373"/>
            <a:ext cx="36023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Conventional logic signals:  8 inputs,  8 outputs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5244620" y="4681232"/>
            <a:ext cx="19569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Battery </a:t>
            </a:r>
            <a:r>
              <a:rPr lang="en-US" sz="1400" dirty="0" smtClean="0"/>
              <a:t>simulator: 300 V</a:t>
            </a:r>
            <a:endParaRPr lang="en-US" sz="1400" dirty="0"/>
          </a:p>
        </p:txBody>
      </p:sp>
      <p:pic>
        <p:nvPicPr>
          <p:cNvPr id="2050" name="Picture 2" descr="C:\Users\jverzosa\AppData\Local\Temp\SNAGHTML806f8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36948"/>
            <a:ext cx="8763000" cy="308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236867" y="4108277"/>
            <a:ext cx="36023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Sampled Values:  3 streams  (9-2 LE)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>
          <a:xfrm>
            <a:off x="609600" y="112084"/>
            <a:ext cx="7058247" cy="6308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0000" indent="-2520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  <a:defRPr lang="en-US"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Font typeface="Arial" pitchFamily="34" charset="0"/>
              <a:buNone/>
            </a:pP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Testing solutions for 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IEC 61850</a:t>
            </a: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-based and conventional protection, automation &amp; control systems</a:t>
            </a:r>
            <a:endParaRPr lang="en-US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88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25000">
              <a:schemeClr val="bg1"/>
            </a:gs>
            <a:gs pos="100000">
              <a:schemeClr val="bg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World leader in Power System Protection Testing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222656"/>
            <a:ext cx="1939183" cy="78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200150"/>
            <a:ext cx="243288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12466" y="2810983"/>
            <a:ext cx="336423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7475" indent="-117475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High power </a:t>
            </a:r>
            <a:r>
              <a:rPr lang="en-US" sz="1600" dirty="0"/>
              <a:t>protection </a:t>
            </a:r>
            <a:r>
              <a:rPr lang="en-US" sz="1600" dirty="0" smtClean="0"/>
              <a:t>testing</a:t>
            </a:r>
          </a:p>
          <a:p>
            <a:pPr marL="117475" indent="-117475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Provides additional current,</a:t>
            </a:r>
            <a:r>
              <a:rPr lang="en-US" sz="1000" dirty="0" smtClean="0"/>
              <a:t> </a:t>
            </a:r>
            <a:r>
              <a:rPr lang="en-US" sz="1600" dirty="0" smtClean="0"/>
              <a:t>voltages</a:t>
            </a:r>
          </a:p>
          <a:p>
            <a:pPr marL="117475" indent="-117475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Use with Real-time digital simulators for </a:t>
            </a:r>
            <a:r>
              <a:rPr lang="en-US" sz="1600" dirty="0"/>
              <a:t>critical </a:t>
            </a:r>
            <a:r>
              <a:rPr lang="en-US" sz="1600" dirty="0" smtClean="0"/>
              <a:t>protection testing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242248" y="3104247"/>
            <a:ext cx="257715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Protection Suite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dirty="0"/>
              <a:t>software </a:t>
            </a:r>
            <a:endParaRPr lang="en-US" sz="1600" dirty="0" smtClean="0"/>
          </a:p>
          <a:p>
            <a:pPr>
              <a:lnSpc>
                <a:spcPts val="1600"/>
              </a:lnSpc>
            </a:pPr>
            <a:r>
              <a:rPr lang="en-US" sz="1600" dirty="0" smtClean="0"/>
              <a:t>Complete</a:t>
            </a:r>
            <a:r>
              <a:rPr lang="en-US" sz="1600" dirty="0"/>
              <a:t>, no-compromise, </a:t>
            </a:r>
            <a:r>
              <a:rPr lang="en-US" sz="1600" dirty="0" smtClean="0"/>
              <a:t>automated testing for IEDs and protection schemes</a:t>
            </a:r>
            <a:endParaRPr lang="en-US" sz="16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25055"/>
            <a:ext cx="2053823" cy="168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96548" y="3714750"/>
            <a:ext cx="2047052" cy="1295400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019800" y="3823760"/>
            <a:ext cx="3048000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F6TesT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/>
              <a:t>advanced visual </a:t>
            </a:r>
            <a:r>
              <a:rPr lang="en-US" sz="1600" dirty="0" smtClean="0"/>
              <a:t>software</a:t>
            </a:r>
            <a:endParaRPr lang="en-US" sz="1600" dirty="0"/>
          </a:p>
          <a:p>
            <a:pPr>
              <a:lnSpc>
                <a:spcPts val="1700"/>
              </a:lnSpc>
            </a:pPr>
            <a:r>
              <a:rPr lang="en-US" sz="1600" dirty="0" smtClean="0"/>
              <a:t>Test complex </a:t>
            </a:r>
            <a:r>
              <a:rPr lang="en-US" sz="1600" dirty="0"/>
              <a:t>protection </a:t>
            </a:r>
            <a:r>
              <a:rPr lang="en-US" sz="1600" dirty="0" smtClean="0"/>
              <a:t>functions like differential, impedance, power swing, and more</a:t>
            </a:r>
            <a:endParaRPr lang="en-US" sz="16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52550"/>
            <a:ext cx="1046855" cy="59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62187"/>
            <a:ext cx="895443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724150"/>
            <a:ext cx="1328336" cy="28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81000" y="4303752"/>
            <a:ext cx="152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F6011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/>
              <a:t>Mobile Control </a:t>
            </a:r>
            <a:r>
              <a:rPr lang="en-US" sz="1600" dirty="0" smtClean="0"/>
              <a:t>Panel</a:t>
            </a:r>
            <a:endParaRPr lang="en-US" sz="1600" dirty="0"/>
          </a:p>
        </p:txBody>
      </p:sp>
      <p:sp>
        <p:nvSpPr>
          <p:cNvPr id="19" name="Rectangle 18"/>
          <p:cNvSpPr/>
          <p:nvPr/>
        </p:nvSpPr>
        <p:spPr>
          <a:xfrm>
            <a:off x="2667000" y="3567400"/>
            <a:ext cx="1219200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F6080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/>
              <a:t>Field </a:t>
            </a:r>
            <a:r>
              <a:rPr lang="en-US" sz="1600" dirty="0" smtClean="0"/>
              <a:t>Calibration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5160334" y="2167715"/>
            <a:ext cx="1263772" cy="453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US" sz="1400" dirty="0" smtClean="0"/>
              <a:t>IRIG-B to GPS converter</a:t>
            </a:r>
            <a:endParaRPr lang="en-US" sz="1400" dirty="0"/>
          </a:p>
        </p:txBody>
      </p:sp>
      <p:sp>
        <p:nvSpPr>
          <p:cNvPr id="21" name="Rectangle 20"/>
          <p:cNvSpPr/>
          <p:nvPr/>
        </p:nvSpPr>
        <p:spPr>
          <a:xfrm>
            <a:off x="3951767" y="3058596"/>
            <a:ext cx="1752600" cy="50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F6052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smtClean="0"/>
              <a:t>universal time synchronizer</a:t>
            </a:r>
            <a:endParaRPr lang="en-US" sz="1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845509"/>
            <a:ext cx="5388324" cy="638175"/>
          </a:xfrm>
        </p:spPr>
        <p:txBody>
          <a:bodyPr/>
          <a:lstStyle/>
          <a:p>
            <a:pPr marL="0" indent="0">
              <a:lnSpc>
                <a:spcPts val="1800"/>
              </a:lnSpc>
              <a:buNone/>
            </a:pP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Ensure 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</a:rPr>
              <a:t>protection system performance through testing, data management and compliance reporting solutions</a:t>
            </a:r>
          </a:p>
          <a:p>
            <a:pPr marL="0" indent="0">
              <a:lnSpc>
                <a:spcPts val="1800"/>
              </a:lnSpc>
              <a:buNone/>
            </a:pPr>
            <a:endParaRPr lang="en-US" sz="11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23417" y="874084"/>
            <a:ext cx="2791983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600"/>
              </a:lnSpc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F6300e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dirty="0"/>
              <a:t>&amp;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F6350e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amplifiers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14967" y="1439383"/>
            <a:ext cx="2416767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61850TesT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oftware</a:t>
            </a:r>
          </a:p>
          <a:p>
            <a:r>
              <a:rPr lang="en-US" i="1" dirty="0" smtClean="0">
                <a:solidFill>
                  <a:srgbClr val="0070C0"/>
                </a:solidFill>
              </a:rPr>
              <a:t>Eases IEC 61850 testing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61259" y="1897618"/>
            <a:ext cx="758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F6051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165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Doble2">
      <a:dk1>
        <a:sysClr val="windowText" lastClr="000000"/>
      </a:dk1>
      <a:lt1>
        <a:sysClr val="window" lastClr="FFFFFF"/>
      </a:lt1>
      <a:dk2>
        <a:srgbClr val="005DAA"/>
      </a:dk2>
      <a:lt2>
        <a:srgbClr val="EEECE1"/>
      </a:lt2>
      <a:accent1>
        <a:srgbClr val="7F7F7F"/>
      </a:accent1>
      <a:accent2>
        <a:srgbClr val="005DAA"/>
      </a:accent2>
      <a:accent3>
        <a:srgbClr val="FFCF06"/>
      </a:accent3>
      <a:accent4>
        <a:srgbClr val="BFBFBF"/>
      </a:accent4>
      <a:accent5>
        <a:srgbClr val="D8D8D8"/>
      </a:accent5>
      <a:accent6>
        <a:srgbClr val="F580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oble ppt template (4)" id="{6136DEE5-FD68-4231-B0C7-8477D38644C8}" vid="{33A27AB7-4187-4936-B529-2E0052757A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8319B25-526D-467F-B7E1-8719D041D8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22A7AF31-2115-4C89-8D73-FF8F0426EA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ABFF4E-F55F-45C0-B037-5008A6B4B00E}">
  <ds:schemaRefs>
    <ds:schemaRef ds:uri="http://www.w3.org/XML/1998/namespace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12976</TotalTime>
  <Words>188</Words>
  <Application>Microsoft Office PowerPoint</Application>
  <PresentationFormat>On-screen Show (16:9)</PresentationFormat>
  <Paragraphs>25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World leader in Power System Protection Testing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Kerry Donohue</dc:creator>
  <cp:lastModifiedBy>Jun Verzosa</cp:lastModifiedBy>
  <cp:revision>260</cp:revision>
  <dcterms:created xsi:type="dcterms:W3CDTF">2016-02-02T20:48:54Z</dcterms:created>
  <dcterms:modified xsi:type="dcterms:W3CDTF">2018-07-21T19:11:03Z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xd_Signature">
    <vt:bool>false</vt:bool>
  </property>
  <property fmtid="{D5CDD505-2E9C-101B-9397-08002B2CF9AE}" pid="3" name="TemplateUrl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</Properties>
</file>