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9" r:id="rId4"/>
    <p:sldMasterId id="2147483725" r:id="rId5"/>
  </p:sldMasterIdLst>
  <p:notesMasterIdLst>
    <p:notesMasterId r:id="rId9"/>
  </p:notesMasterIdLst>
  <p:sldIdLst>
    <p:sldId id="325" r:id="rId6"/>
    <p:sldId id="263" r:id="rId7"/>
    <p:sldId id="264" r:id="rId8"/>
  </p:sldIdLst>
  <p:sldSz cx="14630400" cy="8229600"/>
  <p:notesSz cx="6858000" cy="9144000"/>
  <p:embeddedFontLst>
    <p:embeddedFont>
      <p:font typeface="Arial Black" panose="020B0A04020102020204" pitchFamily="34" charset="0"/>
      <p:bold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88" y="-53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B58E5-1356-4DC4-A2BF-EA37AAA9E2AA}" type="datetimeFigureOut">
              <a:rPr lang="en-US" smtClean="0"/>
              <a:pPr/>
              <a:t>7/24/2014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9EE1-DAD8-4AC4-90D5-79B9C18B6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4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7388"/>
            <a:ext cx="6092825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5075" indent="-30195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7808" indent="-24156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90931" indent="-24156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4055" indent="-24156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5717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40301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23424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0654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1C2849A-37E9-4D8E-801E-CB0398C4F438}" type="slidenum">
              <a:rPr lang="fi-FI" smtClean="0">
                <a:solidFill>
                  <a:prstClr val="black"/>
                </a:solidFill>
              </a:rPr>
              <a:pPr eaLnBrk="1" hangingPunct="1"/>
              <a:t>2</a:t>
            </a:fld>
            <a:endParaRPr lang="fi-FI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7388"/>
            <a:ext cx="6092825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5075" indent="-30195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7808" indent="-24156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90931" indent="-24156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4055" indent="-24156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5717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40301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23424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0654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39AF8D-57A1-4496-9E2A-969ABA8F1FFC}" type="slidenum">
              <a:rPr lang="fi-FI" smtClean="0">
                <a:solidFill>
                  <a:prstClr val="black"/>
                </a:solidFill>
              </a:rPr>
              <a:pPr eaLnBrk="1" hangingPunct="1"/>
              <a:t>3</a:t>
            </a:fld>
            <a:endParaRPr lang="fi-FI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1537671"/>
      </p:ext>
    </p:extLst>
  </p:cSld>
  <p:clrMapOvr>
    <a:masterClrMapping/>
  </p:clrMapOvr>
  <p:transition spd="med" advClick="0" advTm="8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190701"/>
      </p:ext>
    </p:extLst>
  </p:cSld>
  <p:clrMapOvr>
    <a:masterClrMapping/>
  </p:clrMapOvr>
  <p:transition spd="med" advClick="0" advTm="8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974080" y="7162802"/>
            <a:ext cx="8534400" cy="747889"/>
          </a:xfrm>
          <a:prstGeom prst="rect">
            <a:avLst/>
          </a:prstGeom>
        </p:spPr>
        <p:txBody>
          <a:bodyPr wrap="square" lIns="146297" tIns="73148" rIns="146297" bIns="73148">
            <a:spAutoFit/>
          </a:bodyPr>
          <a:lstStyle/>
          <a:p>
            <a:pPr algn="ctr" defTabSz="1462967"/>
            <a:r>
              <a:rPr lang="en-US" sz="3900" b="1" dirty="0">
                <a:solidFill>
                  <a:prstClr val="black"/>
                </a:solidFill>
              </a:rPr>
              <a:t>http://www.ucaiug.org</a:t>
            </a:r>
          </a:p>
        </p:txBody>
      </p:sp>
    </p:spTree>
  </p:cSld>
  <p:clrMapOvr>
    <a:masterClrMapping/>
  </p:clrMapOvr>
  <p:transition spd="med" advClick="0" advTm="8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</p:sldLayoutIdLst>
  <p:transition spd="med" advClick="0" advTm="8000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5pPr>
      <a:lvl6pPr marL="65224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6pPr>
      <a:lvl7pPr marL="130449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7pPr>
      <a:lvl8pPr marL="1956736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8pPr>
      <a:lvl9pPr marL="2608980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9pPr>
    </p:titleStyle>
    <p:bodyStyle>
      <a:lvl1pPr marL="258184" indent="-2581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900">
          <a:solidFill>
            <a:schemeClr val="accent1"/>
          </a:solidFill>
          <a:latin typeface="+mn-lt"/>
          <a:ea typeface="+mn-ea"/>
          <a:cs typeface="+mn-cs"/>
        </a:defRPr>
      </a:lvl1pPr>
      <a:lvl2pPr marL="772279" indent="-258184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1286370" indent="-120037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2498001" indent="-326118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4pPr>
      <a:lvl5pPr marL="3080033" indent="-326118" algn="l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5pPr>
      <a:lvl6pPr marL="3732275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6pPr>
      <a:lvl7pPr marL="4384514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7pPr>
      <a:lvl8pPr marL="5036762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8pPr>
      <a:lvl9pPr marL="5689001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24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49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673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898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121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3459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570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17948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1554480"/>
            <a:ext cx="13167360" cy="1371600"/>
          </a:xfrm>
          <a:prstGeom prst="rect">
            <a:avLst/>
          </a:prstGeom>
        </p:spPr>
        <p:txBody>
          <a:bodyPr vert="horz" lIns="146297" tIns="73148" rIns="146297" bIns="7314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3108960"/>
            <a:ext cx="13167360" cy="3383280"/>
          </a:xfrm>
          <a:prstGeom prst="rect">
            <a:avLst/>
          </a:prstGeom>
        </p:spPr>
        <p:txBody>
          <a:bodyPr vert="horz" lIns="146297" tIns="73148" rIns="146297" bIns="7314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700012"/>
            <a:ext cx="34137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967"/>
              <a:t>7/24/2014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700012"/>
            <a:ext cx="46329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700012"/>
            <a:ext cx="34137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967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5974080" y="7162802"/>
            <a:ext cx="8534400" cy="747889"/>
          </a:xfrm>
          <a:prstGeom prst="rect">
            <a:avLst/>
          </a:prstGeom>
        </p:spPr>
        <p:txBody>
          <a:bodyPr wrap="square" lIns="146297" tIns="73148" rIns="146297" bIns="73148">
            <a:spAutoFit/>
          </a:bodyPr>
          <a:lstStyle/>
          <a:p>
            <a:pPr algn="ctr" defTabSz="1462967"/>
            <a:r>
              <a:rPr lang="en-US" sz="3900" b="1" dirty="0">
                <a:solidFill>
                  <a:prstClr val="black"/>
                </a:solidFill>
              </a:rPr>
              <a:t>http://www.ucaiug.org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757353" y="6766464"/>
            <a:ext cx="3716068" cy="624778"/>
          </a:xfrm>
          <a:prstGeom prst="rect">
            <a:avLst/>
          </a:prstGeom>
          <a:noFill/>
        </p:spPr>
        <p:txBody>
          <a:bodyPr wrap="none" lIns="146297" tIns="73148" rIns="146297" bIns="73148" rtlCol="0">
            <a:spAutoFit/>
          </a:bodyPr>
          <a:lstStyle/>
          <a:p>
            <a:pPr defTabSz="1462967"/>
            <a:r>
              <a:rPr lang="en-US" sz="3100" dirty="0">
                <a:solidFill>
                  <a:prstClr val="black"/>
                </a:solidFill>
                <a:latin typeface="Arial Black" pitchFamily="34" charset="0"/>
              </a:rPr>
              <a:t>Join Us Now at: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ransition spd="med" advClick="0" advTm="8000">
    <p:fade/>
  </p:transition>
  <p:txStyles>
    <p:titleStyle>
      <a:lvl1pPr algn="ctr" defTabSz="1462967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13" indent="-548613" algn="l" defTabSz="1462967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661" indent="-457177" algn="l" defTabSz="1462967" rtl="0" eaLnBrk="1" latinLnBrk="0" hangingPunct="1">
        <a:spcBef>
          <a:spcPct val="20000"/>
        </a:spcBef>
        <a:buFont typeface="Arial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192" indent="-365742" algn="l" defTabSz="1462967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675" indent="-365742" algn="l" defTabSz="1462967" rtl="0" eaLnBrk="1" latinLnBrk="0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402315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642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486126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60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83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96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450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934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41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901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384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86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9" Type="http://schemas.openxmlformats.org/officeDocument/2006/relationships/image" Target="../media/image43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34" Type="http://schemas.openxmlformats.org/officeDocument/2006/relationships/image" Target="../media/image38.png"/><Relationship Id="rId42" Type="http://schemas.openxmlformats.org/officeDocument/2006/relationships/image" Target="../media/image46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38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29" Type="http://schemas.openxmlformats.org/officeDocument/2006/relationships/image" Target="../media/image33.png"/><Relationship Id="rId41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32" Type="http://schemas.openxmlformats.org/officeDocument/2006/relationships/image" Target="../media/image36.png"/><Relationship Id="rId37" Type="http://schemas.openxmlformats.org/officeDocument/2006/relationships/image" Target="../media/image41.png"/><Relationship Id="rId40" Type="http://schemas.openxmlformats.org/officeDocument/2006/relationships/image" Target="../media/image44.png"/><Relationship Id="rId45" Type="http://schemas.microsoft.com/office/2007/relationships/hdphoto" Target="../media/hdphoto1.wdp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36" Type="http://schemas.openxmlformats.org/officeDocument/2006/relationships/image" Target="../media/image40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31" Type="http://schemas.openxmlformats.org/officeDocument/2006/relationships/image" Target="../media/image35.png"/><Relationship Id="rId44" Type="http://schemas.openxmlformats.org/officeDocument/2006/relationships/image" Target="../media/image48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Relationship Id="rId35" Type="http://schemas.openxmlformats.org/officeDocument/2006/relationships/image" Target="../media/image39.png"/><Relationship Id="rId43" Type="http://schemas.openxmlformats.org/officeDocument/2006/relationships/image" Target="../media/image4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microsoft.com/office/2007/relationships/hdphoto" Target="../media/hdphoto2.wdp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2" y="1554687"/>
            <a:ext cx="4817800" cy="20520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71360" y="1676400"/>
            <a:ext cx="6827520" cy="4887484"/>
          </a:xfrm>
          <a:prstGeom prst="rect">
            <a:avLst/>
          </a:prstGeom>
          <a:noFill/>
        </p:spPr>
        <p:txBody>
          <a:bodyPr wrap="square" lIns="146297" tIns="73148" rIns="146297" bIns="73148" rtlCol="0">
            <a:spAutoFit/>
          </a:bodyPr>
          <a:lstStyle/>
          <a:p>
            <a:pPr defTabSz="1462967"/>
            <a:r>
              <a:rPr lang="en-US" sz="7700" b="1" dirty="0">
                <a:solidFill>
                  <a:srgbClr val="4F81BD">
                    <a:lumMod val="75000"/>
                  </a:srgbClr>
                </a:solidFill>
              </a:rPr>
              <a:t>Enabling Interoperability for the Utility Enterprise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73" y="4114800"/>
            <a:ext cx="1411458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2" y="4114802"/>
            <a:ext cx="189887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2" y="5212080"/>
            <a:ext cx="1813560" cy="6481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2" y="5215905"/>
            <a:ext cx="2072642" cy="6312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84962" y="6187442"/>
            <a:ext cx="3576799" cy="747889"/>
          </a:xfrm>
          <a:prstGeom prst="rect">
            <a:avLst/>
          </a:prstGeom>
          <a:noFill/>
        </p:spPr>
        <p:txBody>
          <a:bodyPr wrap="none" lIns="146297" tIns="73148" rIns="146297" bIns="73148" rtlCol="0">
            <a:spAutoFit/>
          </a:bodyPr>
          <a:lstStyle/>
          <a:p>
            <a:pPr defTabSz="1462967"/>
            <a:r>
              <a:rPr lang="en-US" sz="39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And TESTING</a:t>
            </a:r>
          </a:p>
        </p:txBody>
      </p:sp>
    </p:spTree>
    <p:extLst>
      <p:ext uri="{BB962C8B-B14F-4D97-AF65-F5344CB8AC3E}">
        <p14:creationId xmlns:p14="http://schemas.microsoft.com/office/powerpoint/2010/main" val="1398723031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14601825" cy="8229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9" name="Group 2048"/>
          <p:cNvGrpSpPr/>
          <p:nvPr/>
        </p:nvGrpSpPr>
        <p:grpSpPr>
          <a:xfrm>
            <a:off x="2057400" y="365678"/>
            <a:ext cx="14369209" cy="7178122"/>
            <a:chOff x="486748" y="594277"/>
            <a:chExt cx="13229252" cy="7238999"/>
          </a:xfrm>
          <a:scene3d>
            <a:camera prst="perspectiveContrastingRightFacing"/>
            <a:lightRig rig="threePt" dir="t"/>
          </a:scene3d>
        </p:grpSpPr>
        <p:grpSp>
          <p:nvGrpSpPr>
            <p:cNvPr id="2" name="Group 1"/>
            <p:cNvGrpSpPr/>
            <p:nvPr/>
          </p:nvGrpSpPr>
          <p:grpSpPr>
            <a:xfrm>
              <a:off x="486748" y="2907059"/>
              <a:ext cx="13229252" cy="4926217"/>
              <a:chOff x="304800" y="2438400"/>
              <a:chExt cx="8574088" cy="3709988"/>
            </a:xfrm>
          </p:grpSpPr>
          <p:pic>
            <p:nvPicPr>
              <p:cNvPr id="3" name="Picture 4" descr="C:\Users\glend\Desktop\ppt for ameen\ppt-for-ug-31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6038" y="2438400"/>
                <a:ext cx="1225453" cy="32677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4" descr="C:\Users\glend\Desktop\ppt for ameen\ppt-for-ug-31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4737" y="2438400"/>
                <a:ext cx="1225453" cy="32677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" name="Group 78"/>
              <p:cNvGrpSpPr>
                <a:grpSpLocks/>
              </p:cNvGrpSpPr>
              <p:nvPr/>
            </p:nvGrpSpPr>
            <p:grpSpPr bwMode="auto">
              <a:xfrm>
                <a:off x="1348702" y="2806267"/>
                <a:ext cx="6537463" cy="2974653"/>
                <a:chOff x="1348785" y="2754589"/>
                <a:chExt cx="6537983" cy="2974020"/>
              </a:xfrm>
            </p:grpSpPr>
            <p:grpSp>
              <p:nvGrpSpPr>
                <p:cNvPr id="40" name="Group 5381"/>
                <p:cNvGrpSpPr>
                  <a:grpSpLocks/>
                </p:cNvGrpSpPr>
                <p:nvPr/>
              </p:nvGrpSpPr>
              <p:grpSpPr bwMode="auto">
                <a:xfrm>
                  <a:off x="3702350" y="3563533"/>
                  <a:ext cx="828910" cy="1531687"/>
                  <a:chOff x="4214810" y="4541927"/>
                  <a:chExt cx="876300" cy="1619256"/>
                </a:xfrm>
              </p:grpSpPr>
              <p:pic>
                <p:nvPicPr>
                  <p:cNvPr id="56" name="Picture 70" descr="x1.png"/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14810" y="4541927"/>
                    <a:ext cx="723900" cy="7620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71" descr="x2.png"/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14810" y="5270596"/>
                    <a:ext cx="876300" cy="1714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72" descr="x3.png"/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14810" y="5399183"/>
                    <a:ext cx="723900" cy="7620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Group 5376"/>
                <p:cNvGrpSpPr>
                  <a:grpSpLocks/>
                </p:cNvGrpSpPr>
                <p:nvPr/>
              </p:nvGrpSpPr>
              <p:grpSpPr bwMode="auto">
                <a:xfrm rot="10800000">
                  <a:off x="4652582" y="3563383"/>
                  <a:ext cx="849410" cy="1531691"/>
                  <a:chOff x="4214810" y="4541927"/>
                  <a:chExt cx="897973" cy="1619256"/>
                </a:xfrm>
              </p:grpSpPr>
              <p:pic>
                <p:nvPicPr>
                  <p:cNvPr id="53" name="Picture 67" descr="x1.png"/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14810" y="4541927"/>
                    <a:ext cx="723900" cy="7620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68" descr="x2.png"/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36484" y="5265177"/>
                    <a:ext cx="876299" cy="1714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69" descr="x3.png"/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14810" y="5399183"/>
                    <a:ext cx="723900" cy="7620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2" name="Group 5337"/>
                <p:cNvGrpSpPr>
                  <a:grpSpLocks/>
                </p:cNvGrpSpPr>
                <p:nvPr/>
              </p:nvGrpSpPr>
              <p:grpSpPr bwMode="auto">
                <a:xfrm>
                  <a:off x="1348785" y="2754589"/>
                  <a:ext cx="6537983" cy="2974020"/>
                  <a:chOff x="304436" y="1214422"/>
                  <a:chExt cx="8468104" cy="3852003"/>
                </a:xfrm>
              </p:grpSpPr>
              <p:pic>
                <p:nvPicPr>
                  <p:cNvPr id="43" name="Picture 57" descr="3.png"/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4436" y="3060967"/>
                    <a:ext cx="2190750" cy="3619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58" descr="green.png"/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15140" y="3170296"/>
                    <a:ext cx="2057400" cy="3429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59" descr="orange.png"/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5008" y="3128803"/>
                    <a:ext cx="2857500" cy="18859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60" descr="blue.png"/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5008" y="1384346"/>
                    <a:ext cx="2838450" cy="20764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61" descr="gray.png"/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5008" y="3119925"/>
                    <a:ext cx="2838450" cy="9715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62" descr="red.png"/>
                  <p:cNvPicPr>
                    <a:picLocks noChangeAspect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5008" y="2384478"/>
                    <a:ext cx="2876550" cy="10858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63" descr="1.png"/>
                  <p:cNvPicPr>
                    <a:picLocks noChangeAspect="1"/>
                  </p:cNvPicPr>
                  <p:nvPr/>
                </p:nvPicPr>
                <p:blipFill>
                  <a:blip r:embed="rId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0034" y="1214422"/>
                    <a:ext cx="2800350" cy="22098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64" descr="2.png"/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9101" y="2301576"/>
                    <a:ext cx="2762250" cy="11049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65" descr="4.png"/>
                  <p:cNvPicPr>
                    <a:picLocks noChangeAspect="1"/>
                  </p:cNvPicPr>
                  <p:nvPr/>
                </p:nvPicPr>
                <p:blipFill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26" y="3024182"/>
                    <a:ext cx="2762250" cy="112394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66" descr="4.png"/>
                  <p:cNvPicPr>
                    <a:picLocks noChangeAspect="1"/>
                  </p:cNvPicPr>
                  <p:nvPr/>
                </p:nvPicPr>
                <p:blipFill>
                  <a:blip r:embed="rId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23877" y="3047126"/>
                    <a:ext cx="2800349" cy="20192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pic>
            <p:nvPicPr>
              <p:cNvPr id="6" name="Picture 29" descr="e.png"/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94563" y="3372649"/>
                <a:ext cx="477056" cy="7240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Picture 30" descr="g.png"/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94563" y="4667230"/>
                <a:ext cx="444155" cy="625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31" descr="r.png"/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94563" y="3976119"/>
                <a:ext cx="427705" cy="691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32" descr="s.png"/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94563" y="2644448"/>
                <a:ext cx="575756" cy="740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33" descr="w.png"/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3566" y="5339935"/>
                <a:ext cx="575756" cy="625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4" descr="sca.png"/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32885" y="5233608"/>
                <a:ext cx="1188789" cy="9147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2" name="Group 5357"/>
              <p:cNvGrpSpPr>
                <a:grpSpLocks/>
              </p:cNvGrpSpPr>
              <p:nvPr/>
            </p:nvGrpSpPr>
            <p:grpSpPr bwMode="auto">
              <a:xfrm>
                <a:off x="7396659" y="2725361"/>
                <a:ext cx="651784" cy="3091893"/>
                <a:chOff x="7342251" y="1542085"/>
                <a:chExt cx="611008" cy="2897610"/>
              </a:xfrm>
            </p:grpSpPr>
            <p:pic>
              <p:nvPicPr>
                <p:cNvPr id="35" name="Picture 52" descr="comp.png"/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2251" y="3919689"/>
                  <a:ext cx="611007" cy="5200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53" descr="his.png"/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2252" y="3360683"/>
                  <a:ext cx="611007" cy="5590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54" descr="lap.png"/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03644" y="1542085"/>
                  <a:ext cx="494005" cy="5590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55" descr="serv.png"/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2251" y="2822380"/>
                  <a:ext cx="611007" cy="5460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56" descr="lap.png"/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54619" y="2148703"/>
                  <a:ext cx="494005" cy="5590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3" name="Group 5358"/>
              <p:cNvGrpSpPr>
                <a:grpSpLocks/>
              </p:cNvGrpSpPr>
              <p:nvPr/>
            </p:nvGrpSpPr>
            <p:grpSpPr bwMode="auto">
              <a:xfrm>
                <a:off x="304800" y="2598045"/>
                <a:ext cx="747370" cy="3496778"/>
                <a:chOff x="285720" y="1113757"/>
                <a:chExt cx="914400" cy="4277025"/>
              </a:xfrm>
            </p:grpSpPr>
            <p:pic>
              <p:nvPicPr>
                <p:cNvPr id="30" name="Picture 47" descr="d1.png"/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720" y="1113757"/>
                  <a:ext cx="914400" cy="8001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48" descr="d2.png"/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720" y="2000240"/>
                  <a:ext cx="914400" cy="8001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49" descr="d3.png"/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720" y="2857496"/>
                  <a:ext cx="914400" cy="8001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50" descr="d4.png"/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720" y="4590682"/>
                  <a:ext cx="914400" cy="8001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51" descr="d5.png"/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720" y="3714752"/>
                  <a:ext cx="914400" cy="8001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4" name="Picture 37" descr="c1.png"/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2642" y="3333280"/>
                <a:ext cx="716246" cy="6268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38" descr="c2.png"/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2642" y="4039931"/>
                <a:ext cx="716246" cy="6268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39" descr="c3.png"/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2642" y="4747923"/>
                <a:ext cx="716245" cy="6119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40" descr="c4.png"/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2642" y="5451363"/>
                <a:ext cx="716246" cy="6268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41" descr="c1.png"/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2642" y="2641187"/>
                <a:ext cx="716246" cy="6268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42" descr="phone.png"/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14276" y="3238205"/>
                <a:ext cx="807351" cy="5624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43" descr="lines.png"/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2629" y="3696295"/>
                <a:ext cx="285800" cy="521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44" descr="fi.png"/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14276" y="4020438"/>
                <a:ext cx="764101" cy="5335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45" descr="net.png"/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14276" y="4766514"/>
                <a:ext cx="778518" cy="5480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TextBox 46"/>
              <p:cNvSpPr txBox="1">
                <a:spLocks noChangeArrowheads="1"/>
              </p:cNvSpPr>
              <p:nvPr/>
            </p:nvSpPr>
            <p:spPr bwMode="auto">
              <a:xfrm>
                <a:off x="2807141" y="5205998"/>
                <a:ext cx="1214349" cy="523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CA" sz="1800" b="1" dirty="0">
                    <a:solidFill>
                      <a:schemeClr val="bg1"/>
                    </a:solidFill>
                  </a:rPr>
                  <a:t>STATION</a:t>
                </a:r>
              </a:p>
              <a:p>
                <a:pPr algn="ctr" eaLnBrk="1" hangingPunct="1"/>
                <a:r>
                  <a:rPr lang="en-CA" sz="1800" b="1" dirty="0">
                    <a:solidFill>
                      <a:schemeClr val="bg1"/>
                    </a:solidFill>
                  </a:rPr>
                  <a:t>Intelligence</a:t>
                </a:r>
              </a:p>
            </p:txBody>
          </p:sp>
          <p:pic>
            <p:nvPicPr>
              <p:cNvPr id="24" name="Picture 18" descr="lines.png"/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753" y="3696295"/>
                <a:ext cx="285800" cy="521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Picture 19" descr="sub1.png"/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2550" y="3858391"/>
                <a:ext cx="992430" cy="890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20" descr="exp.png"/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57280" y="3062402"/>
                <a:ext cx="902968" cy="1010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2" descr="psys.png"/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49804" y="3860615"/>
                <a:ext cx="975318" cy="890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TextBox 23"/>
              <p:cNvSpPr txBox="1">
                <a:spLocks noChangeArrowheads="1"/>
              </p:cNvSpPr>
              <p:nvPr/>
            </p:nvSpPr>
            <p:spPr bwMode="auto">
              <a:xfrm>
                <a:off x="5235840" y="5205998"/>
                <a:ext cx="1214349" cy="523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CA" sz="1800" b="1" dirty="0">
                    <a:solidFill>
                      <a:schemeClr val="bg1"/>
                    </a:solidFill>
                  </a:rPr>
                  <a:t>SYSTEM</a:t>
                </a:r>
              </a:p>
              <a:p>
                <a:pPr algn="ctr" eaLnBrk="1" hangingPunct="1"/>
                <a:r>
                  <a:rPr lang="en-CA" sz="1800" b="1" dirty="0">
                    <a:solidFill>
                      <a:schemeClr val="bg1"/>
                    </a:solidFill>
                  </a:rPr>
                  <a:t>Intelligence</a:t>
                </a:r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943948" y="594277"/>
              <a:ext cx="11366847" cy="207132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146297" tIns="73148" rIns="146297" bIns="73148" rtlCol="0">
              <a:spAutoFit/>
            </a:bodyPr>
            <a:lstStyle/>
            <a:p>
              <a:pPr algn="ctr" defTabSz="1462967"/>
              <a:r>
                <a:rPr lang="en-US" sz="7700" b="1" dirty="0" smtClean="0">
                  <a:solidFill>
                    <a:srgbClr val="4F81BD">
                      <a:lumMod val="75000"/>
                    </a:srgbClr>
                  </a:solidFill>
                  <a:latin typeface="Calibri" panose="020F0502020204030204" pitchFamily="34" charset="0"/>
                </a:rPr>
                <a:t>Unified Grid Intelligence</a:t>
              </a:r>
              <a:br>
                <a:rPr lang="en-US" sz="7700" b="1" dirty="0" smtClean="0">
                  <a:solidFill>
                    <a:srgbClr val="4F81BD">
                      <a:lumMod val="75000"/>
                    </a:srgbClr>
                  </a:solidFill>
                  <a:latin typeface="Calibri" panose="020F0502020204030204" pitchFamily="34" charset="0"/>
                </a:rPr>
              </a:br>
              <a:r>
                <a:rPr lang="en-US" sz="4800" b="1" dirty="0" smtClean="0">
                  <a:solidFill>
                    <a:srgbClr val="FF9900"/>
                  </a:solidFill>
                  <a:latin typeface="Calibri" panose="020F0502020204030204" pitchFamily="34" charset="0"/>
                </a:rPr>
                <a:t>Designed for Multi-Vendor Interoperability</a:t>
              </a:r>
            </a:p>
          </p:txBody>
        </p:sp>
      </p:grpSp>
      <p:pic>
        <p:nvPicPr>
          <p:cNvPr id="2050" name="Picture 2" descr="U:\Documents\1 - Sales &amp; Marketing\pictures\SUBNET Logo with tm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BEBA8EAE-BF5A-486C-A8C5-ECC9F3942E4B}">
                <a14:imgProps xmlns:a14="http://schemas.microsoft.com/office/drawing/2010/main">
                  <a14:imgLayer r:embed="rId4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6168" y="6425502"/>
            <a:ext cx="2487277" cy="151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14601825" cy="8229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U:\Documents\1 - Sales &amp; Marketing\pictures\SUBNET Logo with t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6168" y="6425502"/>
            <a:ext cx="2487277" cy="151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09800" y="4648200"/>
            <a:ext cx="8991600" cy="3200400"/>
          </a:xfrm>
          <a:prstGeom prst="rect">
            <a:avLst/>
          </a:prstGeom>
          <a:scene3d>
            <a:camera prst="perspectiveRelaxed"/>
            <a:lightRig rig="threePt" dir="t"/>
          </a:scene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0066CC"/>
                </a:solidFill>
                <a:latin typeface="Calibri" panose="020F0502020204030204" pitchFamily="34" charset="0"/>
              </a:rPr>
              <a:t>Secure Remote</a:t>
            </a:r>
            <a:br>
              <a:rPr lang="en-US" sz="5400" b="1" dirty="0" smtClean="0">
                <a:solidFill>
                  <a:srgbClr val="0066CC"/>
                </a:solidFill>
                <a:latin typeface="Calibri" panose="020F0502020204030204" pitchFamily="34" charset="0"/>
              </a:rPr>
            </a:br>
            <a:r>
              <a:rPr lang="en-US" sz="5400" b="1" dirty="0" smtClean="0">
                <a:solidFill>
                  <a:srgbClr val="0066CC"/>
                </a:solidFill>
                <a:latin typeface="Calibri" panose="020F0502020204030204" pitchFamily="34" charset="0"/>
              </a:rPr>
              <a:t>Device Management</a:t>
            </a:r>
            <a:br>
              <a:rPr lang="en-US" sz="5400" b="1" dirty="0" smtClean="0">
                <a:solidFill>
                  <a:srgbClr val="0066CC"/>
                </a:solidFill>
                <a:latin typeface="Calibri" panose="020F0502020204030204" pitchFamily="34" charset="0"/>
              </a:rPr>
            </a:br>
            <a:r>
              <a:rPr lang="en-US" sz="5400" b="1" dirty="0" smtClean="0">
                <a:solidFill>
                  <a:srgbClr val="0066CC"/>
                </a:solidFill>
                <a:latin typeface="Calibri" panose="020F0502020204030204" pitchFamily="34" charset="0"/>
              </a:rPr>
              <a:t> Solutions</a:t>
            </a:r>
            <a:r>
              <a:rPr lang="en-US" sz="4800" b="1" dirty="0" smtClean="0">
                <a:latin typeface="Calibri" panose="020F0502020204030204" pitchFamily="34" charset="0"/>
              </a:rPr>
              <a:t> </a:t>
            </a:r>
            <a:r>
              <a:rPr lang="en-US" sz="4800" dirty="0" smtClean="0">
                <a:solidFill>
                  <a:srgbClr val="FF9900"/>
                </a:solidFill>
                <a:latin typeface="Calibri" panose="020F0502020204030204" pitchFamily="34" charset="0"/>
              </a:rPr>
              <a:t>for 61850 Stations</a:t>
            </a:r>
            <a:endParaRPr lang="en-US" sz="4800" dirty="0">
              <a:solidFill>
                <a:srgbClr val="FF9900"/>
              </a:solidFill>
              <a:latin typeface="Calibri" panose="020F050202020403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81000" y="533400"/>
            <a:ext cx="6256420" cy="5105400"/>
            <a:chOff x="457200" y="2514600"/>
            <a:chExt cx="6172200" cy="5105400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grpSpPr>
        <p:sp>
          <p:nvSpPr>
            <p:cNvPr id="5" name="Rounded Rectangle 4"/>
            <p:cNvSpPr/>
            <p:nvPr/>
          </p:nvSpPr>
          <p:spPr>
            <a:xfrm>
              <a:off x="457200" y="2514600"/>
              <a:ext cx="6172200" cy="5105400"/>
            </a:xfrm>
            <a:prstGeom prst="roundRect">
              <a:avLst>
                <a:gd name="adj" fmla="val 6769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U:\Documents\1 - Sales &amp; Marketing\pictures\SubSTATION Server Logo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421" y="2794226"/>
              <a:ext cx="4962525" cy="1030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295400" y="3928170"/>
              <a:ext cx="4962525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 smtClean="0">
                  <a:latin typeface="Calibri" panose="020F0502020204030204" pitchFamily="34" charset="0"/>
                </a:rPr>
                <a:t>61850 Server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 smtClean="0">
                  <a:latin typeface="Calibri" panose="020F0502020204030204" pitchFamily="34" charset="0"/>
                </a:rPr>
                <a:t>SubSTATION </a:t>
              </a:r>
              <a:r>
                <a:rPr lang="en-US" sz="3200" dirty="0">
                  <a:latin typeface="Calibri" panose="020F0502020204030204" pitchFamily="34" charset="0"/>
                </a:rPr>
                <a:t>HMI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>
                  <a:latin typeface="Calibri" panose="020F0502020204030204" pitchFamily="34" charset="0"/>
                </a:rPr>
                <a:t>Local Automation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 smtClean="0">
                  <a:latin typeface="Calibri" panose="020F0502020204030204" pitchFamily="34" charset="0"/>
                </a:rPr>
                <a:t>IEC 101/104 Gateway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 smtClean="0">
                  <a:latin typeface="Calibri" panose="020F0502020204030204" pitchFamily="34" charset="0"/>
                </a:rPr>
                <a:t>Active </a:t>
              </a:r>
              <a:r>
                <a:rPr lang="en-US" sz="3200" dirty="0" err="1" smtClean="0">
                  <a:latin typeface="Calibri" panose="020F0502020204030204" pitchFamily="34" charset="0"/>
                </a:rPr>
                <a:t>Config</a:t>
              </a:r>
              <a:r>
                <a:rPr lang="en-US" sz="3200" dirty="0" smtClean="0">
                  <a:latin typeface="Calibri" panose="020F0502020204030204" pitchFamily="34" charset="0"/>
                </a:rPr>
                <a:t> </a:t>
              </a:r>
              <a:r>
                <a:rPr lang="en-US" sz="3200" dirty="0">
                  <a:latin typeface="Calibri" panose="020F0502020204030204" pitchFamily="34" charset="0"/>
                </a:rPr>
                <a:t>Monitoring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 smtClean="0">
                  <a:latin typeface="Calibri" panose="020F0502020204030204" pitchFamily="34" charset="0"/>
                </a:rPr>
                <a:t>Direct </a:t>
              </a:r>
              <a:r>
                <a:rPr lang="en-US" sz="3200" dirty="0">
                  <a:latin typeface="Calibri" panose="020F0502020204030204" pitchFamily="34" charset="0"/>
                </a:rPr>
                <a:t>Interface to Data Historians</a:t>
              </a:r>
              <a:endParaRPr lang="en-US" sz="3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010400" y="533400"/>
            <a:ext cx="6392780" cy="5105400"/>
            <a:chOff x="8153399" y="2514600"/>
            <a:chExt cx="6164180" cy="51054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ContrastingLeftFacing"/>
            <a:lightRig rig="threePt" dir="t"/>
          </a:scene3d>
        </p:grpSpPr>
        <p:sp>
          <p:nvSpPr>
            <p:cNvPr id="7" name="Rounded Rectangle 6"/>
            <p:cNvSpPr/>
            <p:nvPr/>
          </p:nvSpPr>
          <p:spPr>
            <a:xfrm>
              <a:off x="8153399" y="2514600"/>
              <a:ext cx="6164179" cy="5105400"/>
            </a:xfrm>
            <a:prstGeom prst="roundRect">
              <a:avLst>
                <a:gd name="adj" fmla="val 6769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915400" y="3963412"/>
              <a:ext cx="5402179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 smtClean="0">
                  <a:latin typeface="Calibri" panose="020F0502020204030204" pitchFamily="34" charset="0"/>
                </a:rPr>
                <a:t>Secure Remote IED </a:t>
              </a:r>
              <a:r>
                <a:rPr lang="en-US" sz="3200" dirty="0">
                  <a:latin typeface="Calibri" panose="020F0502020204030204" pitchFamily="34" charset="0"/>
                </a:rPr>
                <a:t>Access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 smtClean="0">
                  <a:latin typeface="Calibri" panose="020F0502020204030204" pitchFamily="34" charset="0"/>
                </a:rPr>
                <a:t>Password </a:t>
              </a:r>
              <a:r>
                <a:rPr lang="en-US" sz="3200" dirty="0">
                  <a:latin typeface="Calibri" panose="020F0502020204030204" pitchFamily="34" charset="0"/>
                </a:rPr>
                <a:t>Management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 smtClean="0">
                  <a:latin typeface="Calibri" panose="020F0502020204030204" pitchFamily="34" charset="0"/>
                </a:rPr>
                <a:t>Configuration </a:t>
              </a:r>
              <a:r>
                <a:rPr lang="en-US" sz="3200" dirty="0">
                  <a:latin typeface="Calibri" panose="020F0502020204030204" pitchFamily="34" charset="0"/>
                </a:rPr>
                <a:t>Management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 smtClean="0">
                  <a:latin typeface="Calibri" panose="020F0502020204030204" pitchFamily="34" charset="0"/>
                </a:rPr>
                <a:t>Auto </a:t>
              </a:r>
              <a:r>
                <a:rPr lang="en-US" sz="3200" dirty="0">
                  <a:latin typeface="Calibri" panose="020F0502020204030204" pitchFamily="34" charset="0"/>
                </a:rPr>
                <a:t>Event File Retrieval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 smtClean="0">
                  <a:latin typeface="Calibri" panose="020F0502020204030204" pitchFamily="34" charset="0"/>
                </a:rPr>
                <a:t>Multi-Vendor Compatibility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 smtClean="0">
                  <a:latin typeface="Calibri" panose="020F0502020204030204" pitchFamily="34" charset="0"/>
                </a:rPr>
                <a:t>Device Document Library</a:t>
              </a:r>
              <a:endParaRPr lang="en-US" sz="3200" dirty="0">
                <a:latin typeface="Calibri" panose="020F0502020204030204" pitchFamily="34" charset="0"/>
              </a:endParaRPr>
            </a:p>
          </p:txBody>
        </p:sp>
        <p:pic>
          <p:nvPicPr>
            <p:cNvPr id="1027" name="Picture 3" descr="U:\Documents\1 - Sales &amp; Marketing\pictures\PowerSYSTEM Center Logo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3759" y="2801437"/>
              <a:ext cx="5179494" cy="1036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49285931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08_EN">
  <a:themeElements>
    <a:clrScheme name="SE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SE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CAIug_ppt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5C4177-E222-4333-8702-63FB34F830FC}"/>
</file>

<file path=customXml/itemProps2.xml><?xml version="1.0" encoding="utf-8"?>
<ds:datastoreItem xmlns:ds="http://schemas.openxmlformats.org/officeDocument/2006/customXml" ds:itemID="{EA34E2FA-6064-4CB1-9190-3287D2235704}"/>
</file>

<file path=customXml/itemProps3.xml><?xml version="1.0" encoding="utf-8"?>
<ds:datastoreItem xmlns:ds="http://schemas.openxmlformats.org/officeDocument/2006/customXml" ds:itemID="{B42DD507-203B-4543-89E3-E1704373C5DD}"/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53</Words>
  <Application>Microsoft Office PowerPoint</Application>
  <PresentationFormat>Custom</PresentationFormat>
  <Paragraphs>22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SE08_EN</vt:lpstr>
      <vt:lpstr>UCAIug_ppt_MASTER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Daryl Cowie</cp:lastModifiedBy>
  <cp:revision>31</cp:revision>
  <dcterms:created xsi:type="dcterms:W3CDTF">2012-08-17T18:29:53Z</dcterms:created>
  <dcterms:modified xsi:type="dcterms:W3CDTF">2014-07-24T23:09:22Z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0x010100C44EE06B834A12459875FB766CD91DC8</vt:lpwstr>
  </property>
  <property fmtid="{D5CDD505-2E9C-101B-9397-08002B2CF9AE}" pid="3" name="_AdHocReviewCycleID">
    <vt:i4>936874033</vt:i4>
  </property>
  <property fmtid="{D5CDD505-2E9C-101B-9397-08002B2CF9AE}" pid="4" name="_NewReviewCycle">
    <vt:lpwstr/>
  </property>
  <property fmtid="{D5CDD505-2E9C-101B-9397-08002B2CF9AE}" pid="5" name="_EmailSubject">
    <vt:lpwstr>Two company sldes for the looping presentation that will be run on large screen at UCAIug booth</vt:lpwstr>
  </property>
  <property fmtid="{D5CDD505-2E9C-101B-9397-08002B2CF9AE}" pid="6" name="_AuthorEmail">
    <vt:lpwstr>maciej.goraj@siemens.com</vt:lpwstr>
  </property>
  <property fmtid="{D5CDD505-2E9C-101B-9397-08002B2CF9AE}" pid="7" name="_AuthorEmailDisplayName">
    <vt:lpwstr>Goraj, Maciej</vt:lpwstr>
  </property>
</Properties>
</file>