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2" r:id="rId2"/>
    <p:sldId id="260" r:id="rId3"/>
    <p:sldId id="259" r:id="rId4"/>
    <p:sldId id="261" r:id="rId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82C6"/>
    <a:srgbClr val="178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120" y="83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8" d="100"/>
          <a:sy n="58" d="100"/>
        </p:scale>
        <p:origin x="-276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7D073-157C-C241-9478-2BF294D2FF29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F1B86-5E36-7C40-9701-9CCF4D57A9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329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65F99-7AB8-284A-ACD8-2BD0A087A80D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497AC-8F81-774F-9A0C-B0F14F1618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428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363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7309" y="2590273"/>
            <a:ext cx="5345723" cy="694571"/>
          </a:xfrm>
        </p:spPr>
        <p:txBody>
          <a:bodyPr>
            <a:normAutofit/>
          </a:bodyPr>
          <a:lstStyle>
            <a:lvl1pPr algn="r">
              <a:defRPr sz="3400" b="0" i="0">
                <a:solidFill>
                  <a:schemeClr val="bg1"/>
                </a:solidFill>
                <a:latin typeface="+mn-lt"/>
                <a:cs typeface="Myriad Pro 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09775" y="3860009"/>
            <a:ext cx="4833257" cy="48858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+mn-lt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5819" y="508238"/>
            <a:ext cx="2315520" cy="1319013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3597310" y="4858265"/>
            <a:ext cx="20826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+mn-lt"/>
              </a:rPr>
              <a:t>© Copyright 2019</a:t>
            </a:r>
            <a:r>
              <a:rPr lang="en-US" sz="800" baseline="0" dirty="0">
                <a:solidFill>
                  <a:schemeClr val="bg1"/>
                </a:solidFill>
                <a:latin typeface="+mn-lt"/>
              </a:rPr>
              <a:t> SISCO. All Rights Reserved</a:t>
            </a:r>
            <a:endParaRPr lang="en-US" sz="8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4342"/>
            <a:ext cx="8229600" cy="482371"/>
          </a:xfr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178ACA"/>
                </a:solidFill>
                <a:latin typeface="+mn-lt"/>
                <a:cs typeface="Myriad Pro 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2843"/>
            <a:ext cx="8229600" cy="2925281"/>
          </a:xfrm>
        </p:spPr>
        <p:txBody>
          <a:bodyPr/>
          <a:lstStyle>
            <a:lvl1pPr>
              <a:defRPr sz="2400">
                <a:latin typeface="+mn-lt"/>
                <a:cs typeface="Myriad Pro"/>
              </a:defRPr>
            </a:lvl1pPr>
            <a:lvl2pPr>
              <a:defRPr sz="2400">
                <a:latin typeface="+mn-lt"/>
                <a:cs typeface="Myriad Pro"/>
              </a:defRPr>
            </a:lvl2pPr>
            <a:lvl3pPr>
              <a:defRPr sz="1800">
                <a:latin typeface="+mn-lt"/>
                <a:cs typeface="Myriad Pro"/>
              </a:defRPr>
            </a:lvl3pPr>
            <a:lvl4pPr>
              <a:defRPr sz="1800">
                <a:latin typeface="+mn-lt"/>
                <a:cs typeface="Myriad Pro"/>
              </a:defRPr>
            </a:lvl4pPr>
            <a:lvl5pPr>
              <a:defRPr sz="1800">
                <a:latin typeface="+mn-lt"/>
                <a:cs typeface="Myriad Pro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18258" y="4352807"/>
            <a:ext cx="1022363" cy="582379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4517862"/>
            <a:ext cx="457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  <a:latin typeface="+mn-lt"/>
                <a:cs typeface="Aial"/>
              </a:defRPr>
            </a:lvl1pPr>
          </a:lstStyle>
          <a:p>
            <a:fld id="{F04B4CCF-B332-9C4C-B0F4-5B36FE470F4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239436" y="4576262"/>
            <a:ext cx="20313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+mn-lt"/>
              </a:rPr>
              <a:t>© Copyright 2020 </a:t>
            </a:r>
            <a:r>
              <a:rPr lang="en-US" sz="800" baseline="0" dirty="0">
                <a:solidFill>
                  <a:schemeClr val="bg1"/>
                </a:solidFill>
                <a:latin typeface="+mn-lt"/>
              </a:rPr>
              <a:t>SISCO. All Rights Reserved</a:t>
            </a:r>
            <a:endParaRPr lang="en-US" sz="8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4342"/>
            <a:ext cx="8229600" cy="482371"/>
          </a:xfr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178ACA"/>
                </a:solidFill>
                <a:latin typeface="+mn-lt"/>
                <a:cs typeface="Myriad Pro 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18258" y="4352807"/>
            <a:ext cx="1022363" cy="582379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4517862"/>
            <a:ext cx="457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  <a:latin typeface="+mn-lt"/>
                <a:cs typeface="Aial"/>
              </a:defRPr>
            </a:lvl1pPr>
          </a:lstStyle>
          <a:p>
            <a:fld id="{F04B4CCF-B332-9C4C-B0F4-5B36FE470F4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480736" y="4576262"/>
            <a:ext cx="20826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+mn-lt"/>
              </a:rPr>
              <a:t>© Copyright 2019</a:t>
            </a:r>
            <a:r>
              <a:rPr lang="en-US" sz="800" baseline="0" dirty="0">
                <a:solidFill>
                  <a:schemeClr val="bg1"/>
                </a:solidFill>
                <a:latin typeface="+mn-lt"/>
              </a:rPr>
              <a:t> SISCO. All Rights Reserved</a:t>
            </a:r>
            <a:endParaRPr lang="en-US" sz="8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8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99487" y="278646"/>
            <a:ext cx="1749671" cy="99668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4731198" y="2446930"/>
            <a:ext cx="386364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500" dirty="0">
                <a:solidFill>
                  <a:schemeClr val="bg1"/>
                </a:solidFill>
                <a:latin typeface="+mn-lt"/>
                <a:cs typeface="Myriad Pro"/>
              </a:rPr>
              <a:t>Thank You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1293" y="4767264"/>
            <a:ext cx="457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+mn-lt"/>
                <a:cs typeface="Aial"/>
              </a:defRPr>
            </a:lvl1pPr>
          </a:lstStyle>
          <a:p>
            <a:fld id="{F04B4CCF-B332-9C4C-B0F4-5B36FE470F4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893926" y="4845761"/>
            <a:ext cx="20826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+mn-lt"/>
              </a:rPr>
              <a:t>© Copyright 2019</a:t>
            </a:r>
            <a:r>
              <a:rPr lang="en-US" sz="800" baseline="0" dirty="0">
                <a:solidFill>
                  <a:schemeClr val="bg1"/>
                </a:solidFill>
                <a:latin typeface="+mn-lt"/>
              </a:rPr>
              <a:t> SISCO. All Rights Reserved</a:t>
            </a:r>
            <a:endParaRPr lang="en-US" sz="8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53995" y="401476"/>
            <a:ext cx="1749671" cy="996683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1293" y="4767264"/>
            <a:ext cx="457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+mn-lt"/>
                <a:cs typeface="Aial"/>
              </a:defRPr>
            </a:lvl1pPr>
          </a:lstStyle>
          <a:p>
            <a:fld id="{F04B4CCF-B332-9C4C-B0F4-5B36FE470F4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3024554" y="4845761"/>
            <a:ext cx="20826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+mn-lt"/>
              </a:rPr>
              <a:t>© Copyright 2019</a:t>
            </a:r>
            <a:r>
              <a:rPr lang="en-US" sz="800" baseline="0" dirty="0">
                <a:solidFill>
                  <a:schemeClr val="bg1"/>
                </a:solidFill>
                <a:latin typeface="+mn-lt"/>
              </a:rPr>
              <a:t> SISCO. All Rights Reserved</a:t>
            </a:r>
            <a:endParaRPr lang="en-US" sz="8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597309" y="2590273"/>
            <a:ext cx="5345723" cy="694571"/>
          </a:xfrm>
        </p:spPr>
        <p:txBody>
          <a:bodyPr>
            <a:normAutofit/>
          </a:bodyPr>
          <a:lstStyle>
            <a:lvl1pPr algn="r">
              <a:defRPr sz="3400" b="0" i="0">
                <a:solidFill>
                  <a:schemeClr val="bg1"/>
                </a:solidFill>
                <a:latin typeface="+mn-lt"/>
                <a:cs typeface="Myriad Pro 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4109775" y="3860009"/>
            <a:ext cx="4833257" cy="48858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+mn-lt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ial"/>
                <a:cs typeface="Aial"/>
              </a:defRPr>
            </a:lvl1pPr>
          </a:lstStyle>
          <a:p>
            <a:fld id="{F04B4CCF-B332-9C4C-B0F4-5B36FE470F4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5" r:id="rId4"/>
    <p:sldLayoutId id="2147483656" r:id="rId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62" y="1528241"/>
            <a:ext cx="2287786" cy="27114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207" y="1528241"/>
            <a:ext cx="2287786" cy="27114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350" y="1528241"/>
            <a:ext cx="2289061" cy="27114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2064" y="357686"/>
            <a:ext cx="2287786" cy="680186"/>
          </a:xfrm>
          <a:prstGeom prst="rect">
            <a:avLst/>
          </a:prstGeom>
          <a:noFill/>
        </p:spPr>
        <p:txBody>
          <a:bodyPr wrap="square" lIns="64008" tIns="32004" rIns="64008" bIns="32004" rtlCol="0">
            <a:spAutoFit/>
          </a:bodyPr>
          <a:lstStyle/>
          <a:p>
            <a:pPr algn="ctr"/>
            <a:r>
              <a:rPr lang="en-US" sz="2000" dirty="0">
                <a:solidFill>
                  <a:srgbClr val="178ACA"/>
                </a:solidFill>
                <a:latin typeface="Myriad Pro" pitchFamily="34" charset="0"/>
              </a:rPr>
              <a:t>CIM Services and Products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66207" y="203798"/>
            <a:ext cx="2287786" cy="987963"/>
          </a:xfrm>
          <a:prstGeom prst="rect">
            <a:avLst/>
          </a:prstGeom>
          <a:noFill/>
        </p:spPr>
        <p:txBody>
          <a:bodyPr wrap="square" lIns="64008" tIns="32004" rIns="64008" bIns="32004" rtlCol="0">
            <a:spAutoFit/>
          </a:bodyPr>
          <a:lstStyle/>
          <a:p>
            <a:pPr algn="ctr"/>
            <a:r>
              <a:rPr lang="en-US" sz="2000" dirty="0">
                <a:solidFill>
                  <a:srgbClr val="178ACA"/>
                </a:solidFill>
                <a:latin typeface="Myriad Pro" pitchFamily="34" charset="0"/>
              </a:rPr>
              <a:t>ICCP-TASE.2 Products and Services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10350" y="203799"/>
            <a:ext cx="2287786" cy="987963"/>
          </a:xfrm>
          <a:prstGeom prst="rect">
            <a:avLst/>
          </a:prstGeom>
          <a:noFill/>
        </p:spPr>
        <p:txBody>
          <a:bodyPr wrap="square" lIns="64008" tIns="32004" rIns="64008" bIns="32004" rtlCol="0">
            <a:spAutoFit/>
          </a:bodyPr>
          <a:lstStyle/>
          <a:p>
            <a:pPr algn="ctr"/>
            <a:r>
              <a:rPr lang="en-US" sz="2000" dirty="0">
                <a:solidFill>
                  <a:srgbClr val="178ACA"/>
                </a:solidFill>
                <a:latin typeface="Myriad Pro" pitchFamily="34" charset="0"/>
              </a:rPr>
              <a:t>IEC 61850 </a:t>
            </a:r>
            <a:br>
              <a:rPr lang="en-US" sz="2000" dirty="0">
                <a:solidFill>
                  <a:srgbClr val="178ACA"/>
                </a:solidFill>
                <a:latin typeface="Myriad Pro" pitchFamily="34" charset="0"/>
              </a:rPr>
            </a:br>
            <a:r>
              <a:rPr lang="en-US" sz="2000" dirty="0">
                <a:solidFill>
                  <a:srgbClr val="178ACA"/>
                </a:solidFill>
                <a:latin typeface="Myriad Pro" pitchFamily="34" charset="0"/>
              </a:rPr>
              <a:t>Solutions and Products</a:t>
            </a:r>
          </a:p>
        </p:txBody>
      </p:sp>
      <p:sp>
        <p:nvSpPr>
          <p:cNvPr id="16" name="24-Point Star 15"/>
          <p:cNvSpPr/>
          <p:nvPr/>
        </p:nvSpPr>
        <p:spPr>
          <a:xfrm>
            <a:off x="1186754" y="3647010"/>
            <a:ext cx="3385245" cy="1496490"/>
          </a:xfrm>
          <a:prstGeom prst="star24">
            <a:avLst>
              <a:gd name="adj" fmla="val 43917"/>
            </a:avLst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52000">
                <a:schemeClr val="accent4">
                  <a:lumMod val="55000"/>
                  <a:lumOff val="4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27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b="1" dirty="0">
                <a:effectLst>
                  <a:outerShdw blurRad="50800" dist="88900" dir="18900000" algn="bl" rotWithShape="0">
                    <a:prstClr val="black">
                      <a:alpha val="85000"/>
                    </a:prstClr>
                  </a:outerShdw>
                </a:effectLst>
                <a:latin typeface="Myriad Pro" pitchFamily="34" charset="0"/>
              </a:rPr>
              <a:t>Visit SISCO in</a:t>
            </a:r>
          </a:p>
          <a:p>
            <a:pPr algn="ctr"/>
            <a:r>
              <a:rPr lang="en-US" b="1" dirty="0">
                <a:effectLst>
                  <a:outerShdw blurRad="50800" dist="88900" dir="18900000" algn="bl" rotWithShape="0">
                    <a:prstClr val="black">
                      <a:alpha val="85000"/>
                    </a:prstClr>
                  </a:outerShdw>
                </a:effectLst>
                <a:latin typeface="Myriad Pro" pitchFamily="34" charset="0"/>
              </a:rPr>
              <a:t>Booth #1732</a:t>
            </a:r>
          </a:p>
        </p:txBody>
      </p:sp>
    </p:spTree>
    <p:extLst>
      <p:ext uri="{BB962C8B-B14F-4D97-AF65-F5344CB8AC3E}">
        <p14:creationId xmlns:p14="http://schemas.microsoft.com/office/powerpoint/2010/main" val="171243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vortex dir="r"/>
      </p:transition>
    </mc:Choice>
    <mc:Fallback xmlns="">
      <p:transition spd="slow" advTm="1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4-Point Star 5"/>
          <p:cNvSpPr/>
          <p:nvPr/>
        </p:nvSpPr>
        <p:spPr>
          <a:xfrm>
            <a:off x="6698854" y="748393"/>
            <a:ext cx="2171700" cy="886123"/>
          </a:xfrm>
          <a:prstGeom prst="star24">
            <a:avLst>
              <a:gd name="adj" fmla="val 43076"/>
            </a:avLst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52000">
                <a:schemeClr val="accent4">
                  <a:lumMod val="55000"/>
                  <a:lumOff val="4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27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>
                <a:effectLst>
                  <a:outerShdw blurRad="50800" dist="63500" dir="18900000" algn="bl" rotWithShape="0">
                    <a:prstClr val="black">
                      <a:alpha val="85000"/>
                    </a:prstClr>
                  </a:outerShdw>
                </a:effectLst>
                <a:latin typeface="Myriad Pro" pitchFamily="34" charset="0"/>
              </a:rPr>
              <a:t>Visit SISCO in</a:t>
            </a:r>
          </a:p>
          <a:p>
            <a:pPr algn="ctr"/>
            <a:r>
              <a:rPr lang="en-US" sz="1600" b="1" dirty="0">
                <a:effectLst>
                  <a:outerShdw blurRad="50800" dist="63500" dir="18900000" algn="bl" rotWithShape="0">
                    <a:prstClr val="black">
                      <a:alpha val="85000"/>
                    </a:prstClr>
                  </a:outerShdw>
                </a:effectLst>
                <a:latin typeface="Myriad Pro" pitchFamily="34" charset="0"/>
              </a:rPr>
              <a:t>Booth #1732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03200" y="1634516"/>
            <a:ext cx="6659223" cy="3034406"/>
          </a:xfrm>
        </p:spPr>
        <p:txBody>
          <a:bodyPr>
            <a:normAutofit/>
          </a:bodyPr>
          <a:lstStyle/>
          <a:p>
            <a:pPr marL="176213" indent="-176213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300" dirty="0"/>
              <a:t>Increase Flexibility &amp; Manage Complexity using CIM</a:t>
            </a:r>
          </a:p>
          <a:p>
            <a:pPr marL="176213" indent="-176213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300" dirty="0"/>
              <a:t>Model Profiling and Integration Services</a:t>
            </a:r>
          </a:p>
          <a:p>
            <a:pPr marL="176213" indent="-176213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300" dirty="0"/>
              <a:t>CIM Adapter for OSIsoft PI for Model-Driven Data Management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Model-Driven Data Management Using CIM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610" y="1738964"/>
            <a:ext cx="2058189" cy="243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93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vortex dir="r"/>
      </p:transition>
    </mc:Choice>
    <mc:Fallback xmlns="">
      <p:transition spd="slow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ICCP-TASE.2 for Control Centers &amp; Power Plants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55600" y="1181100"/>
            <a:ext cx="6359879" cy="318918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US" dirty="0"/>
              <a:t>Robust Field-Proven Technology with Thousands of Operational Installations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dirty="0"/>
              <a:t>Development Tools for SCADA/EMS/DMS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dirty="0"/>
              <a:t>Source Code for Embedded Systems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dirty="0"/>
              <a:t>ICCP-TASE.2 Interfaces for SCADA, EMS, Historian, etc.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479" y="1713390"/>
            <a:ext cx="2111021" cy="2501951"/>
          </a:xfrm>
          <a:prstGeom prst="rect">
            <a:avLst/>
          </a:prstGeom>
        </p:spPr>
      </p:pic>
      <p:sp>
        <p:nvSpPr>
          <p:cNvPr id="8" name="24-Point Star 6">
            <a:extLst>
              <a:ext uri="{FF2B5EF4-FFF2-40B4-BE49-F238E27FC236}">
                <a16:creationId xmlns:a16="http://schemas.microsoft.com/office/drawing/2014/main" id="{A6E21635-FBB4-4BBB-88A7-3F6DEE571731}"/>
              </a:ext>
            </a:extLst>
          </p:cNvPr>
          <p:cNvSpPr/>
          <p:nvPr/>
        </p:nvSpPr>
        <p:spPr>
          <a:xfrm>
            <a:off x="6802566" y="844784"/>
            <a:ext cx="2171700" cy="886123"/>
          </a:xfrm>
          <a:prstGeom prst="star24">
            <a:avLst>
              <a:gd name="adj" fmla="val 43076"/>
            </a:avLst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52000">
                <a:schemeClr val="accent4">
                  <a:lumMod val="55000"/>
                  <a:lumOff val="4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27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>
                <a:effectLst>
                  <a:outerShdw blurRad="50800" dist="63500" dir="18900000" algn="bl" rotWithShape="0">
                    <a:prstClr val="black">
                      <a:alpha val="85000"/>
                    </a:prstClr>
                  </a:outerShdw>
                </a:effectLst>
                <a:latin typeface="Myriad Pro" pitchFamily="34" charset="0"/>
              </a:rPr>
              <a:t>Visit SISCO in</a:t>
            </a:r>
          </a:p>
          <a:p>
            <a:pPr algn="ctr"/>
            <a:r>
              <a:rPr lang="en-US" sz="1600" b="1" dirty="0">
                <a:effectLst>
                  <a:outerShdw blurRad="50800" dist="63500" dir="18900000" algn="bl" rotWithShape="0">
                    <a:prstClr val="black">
                      <a:alpha val="85000"/>
                    </a:prstClr>
                  </a:outerShdw>
                </a:effectLst>
                <a:latin typeface="Myriad Pro" pitchFamily="34" charset="0"/>
              </a:rPr>
              <a:t>Booth #1732</a:t>
            </a:r>
          </a:p>
        </p:txBody>
      </p:sp>
    </p:spTree>
    <p:extLst>
      <p:ext uri="{BB962C8B-B14F-4D97-AF65-F5344CB8AC3E}">
        <p14:creationId xmlns:p14="http://schemas.microsoft.com/office/powerpoint/2010/main" val="336786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vortex dir="r"/>
      </p:transition>
    </mc:Choice>
    <mc:Fallback xmlns="">
      <p:transition spd="slow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IEC 61850 for Power System Automation &amp; Control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482" y="1817969"/>
            <a:ext cx="2093318" cy="2479588"/>
          </a:xfrm>
          <a:prstGeom prst="rect">
            <a:avLst/>
          </a:prstGeom>
        </p:spPr>
      </p:pic>
      <p:sp>
        <p:nvSpPr>
          <p:cNvPr id="7" name="24-Point Star 6"/>
          <p:cNvSpPr/>
          <p:nvPr/>
        </p:nvSpPr>
        <p:spPr>
          <a:xfrm>
            <a:off x="6802566" y="844784"/>
            <a:ext cx="2171700" cy="886123"/>
          </a:xfrm>
          <a:prstGeom prst="star24">
            <a:avLst>
              <a:gd name="adj" fmla="val 43076"/>
            </a:avLst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52000">
                <a:schemeClr val="accent4">
                  <a:lumMod val="55000"/>
                  <a:lumOff val="4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27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>
                <a:effectLst>
                  <a:outerShdw blurRad="50800" dist="63500" dir="18900000" algn="bl" rotWithShape="0">
                    <a:prstClr val="black">
                      <a:alpha val="85000"/>
                    </a:prstClr>
                  </a:outerShdw>
                </a:effectLst>
                <a:latin typeface="Myriad Pro" pitchFamily="34" charset="0"/>
              </a:rPr>
              <a:t>Visit SISCO in</a:t>
            </a:r>
          </a:p>
          <a:p>
            <a:pPr algn="ctr"/>
            <a:r>
              <a:rPr lang="en-US" sz="1600" b="1" dirty="0">
                <a:effectLst>
                  <a:outerShdw blurRad="50800" dist="63500" dir="18900000" algn="bl" rotWithShape="0">
                    <a:prstClr val="black">
                      <a:alpha val="85000"/>
                    </a:prstClr>
                  </a:outerShdw>
                </a:effectLst>
                <a:latin typeface="Myriad Pro" pitchFamily="34" charset="0"/>
              </a:rPr>
              <a:t>Booth #1732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30200" y="1015464"/>
            <a:ext cx="6372323" cy="341696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dirty="0"/>
              <a:t>GOOSE Monitor for Network Troubleshooting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dirty="0"/>
              <a:t>Wide Area Protection using R-GOOSE for Remedial Action Systems (RAS)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dirty="0"/>
              <a:t>IEC 61850 Interfaces for SCADA, Historian, etc.)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dirty="0"/>
              <a:t>COMTRADE Event and File Management</a:t>
            </a:r>
          </a:p>
        </p:txBody>
      </p:sp>
    </p:spTree>
    <p:extLst>
      <p:ext uri="{BB962C8B-B14F-4D97-AF65-F5344CB8AC3E}">
        <p14:creationId xmlns:p14="http://schemas.microsoft.com/office/powerpoint/2010/main" val="190606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vortex dir="r"/>
      </p:transition>
    </mc:Choice>
    <mc:Fallback xmlns="">
      <p:transition spd="slow" advTm="10000">
        <p:fade/>
      </p:transition>
    </mc:Fallback>
  </mc:AlternateContent>
</p:sld>
</file>

<file path=ppt/theme/theme1.xml><?xml version="1.0" encoding="utf-8"?>
<a:theme xmlns:a="http://schemas.openxmlformats.org/drawingml/2006/main" name="Sisco Template 16.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C3E4F03631684E95F1AB191DE00F31" ma:contentTypeVersion="0" ma:contentTypeDescription="Create a new document." ma:contentTypeScope="" ma:versionID="4c5249a6cd2cce75804dd0bebbc06cde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4931E65-D7FA-4CC7-AB59-2A0F940D5FC0}"/>
</file>

<file path=customXml/itemProps2.xml><?xml version="1.0" encoding="utf-8"?>
<ds:datastoreItem xmlns:ds="http://schemas.openxmlformats.org/officeDocument/2006/customXml" ds:itemID="{D41DF3E6-C514-4B33-BF44-E4BED1235562}"/>
</file>

<file path=customXml/itemProps3.xml><?xml version="1.0" encoding="utf-8"?>
<ds:datastoreItem xmlns:ds="http://schemas.openxmlformats.org/officeDocument/2006/customXml" ds:itemID="{4B2625D2-AEF5-40AF-BF55-D9C30C6CFC04}"/>
</file>

<file path=docProps/app.xml><?xml version="1.0" encoding="utf-8"?>
<Properties xmlns="http://schemas.openxmlformats.org/officeDocument/2006/extended-properties" xmlns:vt="http://schemas.openxmlformats.org/officeDocument/2006/docPropsVTypes">
  <Template>Sisco Template 16.9</Template>
  <TotalTime>234</TotalTime>
  <Words>149</Words>
  <Application>Microsoft Office PowerPoint</Application>
  <PresentationFormat>On-screen Show (16:9)</PresentationFormat>
  <Paragraphs>25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Aial</vt:lpstr>
      <vt:lpstr>Arial</vt:lpstr>
      <vt:lpstr>Calibri</vt:lpstr>
      <vt:lpstr>Myriad Pro</vt:lpstr>
      <vt:lpstr>Sisco Template 16.9</vt:lpstr>
      <vt:lpstr>PowerPoint Presentation</vt:lpstr>
      <vt:lpstr>Model-Driven Data Management Using CIM</vt:lpstr>
      <vt:lpstr>ICCP-TASE.2 for Control Centers &amp; Power Plants</vt:lpstr>
      <vt:lpstr>IEC 61850 for Power System Automation &amp; Control</vt:lpstr>
    </vt:vector>
  </TitlesOfParts>
  <Company>Hewlett-Packard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Ralph Mackiewicz</cp:lastModifiedBy>
  <cp:revision>21</cp:revision>
  <cp:lastPrinted>2014-01-03T15:00:35Z</cp:lastPrinted>
  <dcterms:created xsi:type="dcterms:W3CDTF">2015-02-02T18:49:37Z</dcterms:created>
  <dcterms:modified xsi:type="dcterms:W3CDTF">2020-01-24T18:24:24Z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0x010100B7C3E4F03631684E95F1AB191DE00F31</vt:lpwstr>
  </property>
</Properties>
</file>